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5"/>
  </p:notesMasterIdLst>
  <p:sldIdLst>
    <p:sldId id="346" r:id="rId2"/>
    <p:sldId id="384" r:id="rId3"/>
    <p:sldId id="385" r:id="rId4"/>
    <p:sldId id="386" r:id="rId5"/>
    <p:sldId id="387" r:id="rId6"/>
    <p:sldId id="388" r:id="rId7"/>
    <p:sldId id="389" r:id="rId8"/>
    <p:sldId id="390" r:id="rId9"/>
    <p:sldId id="391" r:id="rId10"/>
    <p:sldId id="392" r:id="rId11"/>
    <p:sldId id="393" r:id="rId12"/>
    <p:sldId id="363" r:id="rId13"/>
    <p:sldId id="365" r:id="rId14"/>
    <p:sldId id="366" r:id="rId15"/>
    <p:sldId id="378" r:id="rId16"/>
    <p:sldId id="364" r:id="rId17"/>
    <p:sldId id="375" r:id="rId18"/>
    <p:sldId id="394" r:id="rId19"/>
    <p:sldId id="395" r:id="rId20"/>
    <p:sldId id="367" r:id="rId21"/>
    <p:sldId id="373" r:id="rId22"/>
    <p:sldId id="374" r:id="rId23"/>
    <p:sldId id="381" r:id="rId24"/>
    <p:sldId id="369" r:id="rId25"/>
    <p:sldId id="383" r:id="rId26"/>
    <p:sldId id="370" r:id="rId27"/>
    <p:sldId id="371" r:id="rId28"/>
    <p:sldId id="376" r:id="rId29"/>
    <p:sldId id="377" r:id="rId30"/>
    <p:sldId id="372" r:id="rId31"/>
    <p:sldId id="379" r:id="rId32"/>
    <p:sldId id="361" r:id="rId33"/>
    <p:sldId id="380" r:id="rId3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5" autoAdjust="0"/>
    <p:restoredTop sz="94840" autoAdjust="0"/>
  </p:normalViewPr>
  <p:slideViewPr>
    <p:cSldViewPr snapToGrid="0" snapToObjects="1">
      <p:cViewPr varScale="1">
        <p:scale>
          <a:sx n="110" d="100"/>
          <a:sy n="110" d="100"/>
        </p:scale>
        <p:origin x="50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25-11-2017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https://technology.amis.nl/2017/11/18/run-oracle-database-in-docker-using-prebaked-image-from-oracle-container-registry-a-two-minute-guide/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813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https://www.cncf.io/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5124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25-Nov-17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Container and Cloud Native &amp; </a:t>
            </a:r>
            <a:r>
              <a:rPr lang="en-US" noProof="0" dirty="0" err="1" smtClean="0"/>
              <a:t>Serverless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25-Nov-17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25-Nov-17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25-Nov-17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25-Nov-17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7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220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25-Nov-17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5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25-Nov-17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25-Nov-17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25-Nov-17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25-Nov-17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25-Nov-17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25-Nov-17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Container and Cloud Native &amp; </a:t>
            </a:r>
            <a:r>
              <a:rPr lang="en-US" noProof="0" dirty="0" err="1" smtClean="0"/>
              <a:t>Serverless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3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3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25-Nov-17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  <p:sldLayoutId id="2147483695" r:id="rId18"/>
    <p:sldLayoutId id="2147483696" r:id="rId19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gif"/><Relationship Id="rId4" Type="http://schemas.openxmlformats.org/officeDocument/2006/relationships/image" Target="../media/image8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gi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3" Type="http://schemas.openxmlformats.org/officeDocument/2006/relationships/image" Target="../media/image24.tiff"/><Relationship Id="rId7" Type="http://schemas.openxmlformats.org/officeDocument/2006/relationships/image" Target="../media/image28.png"/><Relationship Id="rId12" Type="http://schemas.openxmlformats.org/officeDocument/2006/relationships/image" Target="../media/image9.gi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tiff"/><Relationship Id="rId11" Type="http://schemas.openxmlformats.org/officeDocument/2006/relationships/image" Target="../media/image32.tiff"/><Relationship Id="rId5" Type="http://schemas.openxmlformats.org/officeDocument/2006/relationships/image" Target="../media/image26.png"/><Relationship Id="rId10" Type="http://schemas.openxmlformats.org/officeDocument/2006/relationships/image" Target="../media/image31.tiff"/><Relationship Id="rId4" Type="http://schemas.openxmlformats.org/officeDocument/2006/relationships/image" Target="../media/image25.png"/><Relationship Id="rId9" Type="http://schemas.openxmlformats.org/officeDocument/2006/relationships/image" Target="../media/image30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tiff"/><Relationship Id="rId3" Type="http://schemas.openxmlformats.org/officeDocument/2006/relationships/image" Target="../media/image9.gif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11" Type="http://schemas.openxmlformats.org/officeDocument/2006/relationships/image" Target="../media/image36.jpeg"/><Relationship Id="rId5" Type="http://schemas.openxmlformats.org/officeDocument/2006/relationships/image" Target="../media/image33.png"/><Relationship Id="rId10" Type="http://schemas.openxmlformats.org/officeDocument/2006/relationships/image" Target="../media/image26.png"/><Relationship Id="rId4" Type="http://schemas.openxmlformats.org/officeDocument/2006/relationships/image" Target="../media/image8.tiff"/><Relationship Id="rId9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30.tiff"/><Relationship Id="rId3" Type="http://schemas.openxmlformats.org/officeDocument/2006/relationships/image" Target="../media/image37.tiff"/><Relationship Id="rId7" Type="http://schemas.openxmlformats.org/officeDocument/2006/relationships/image" Target="../media/image27.tiff"/><Relationship Id="rId12" Type="http://schemas.openxmlformats.org/officeDocument/2006/relationships/image" Target="../media/image29.tiff"/><Relationship Id="rId2" Type="http://schemas.openxmlformats.org/officeDocument/2006/relationships/image" Target="../media/image23.tiff"/><Relationship Id="rId16" Type="http://schemas.openxmlformats.org/officeDocument/2006/relationships/image" Target="../media/image9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5" Type="http://schemas.openxmlformats.org/officeDocument/2006/relationships/image" Target="../media/image32.tiff"/><Relationship Id="rId10" Type="http://schemas.openxmlformats.org/officeDocument/2006/relationships/image" Target="../media/image40.png"/><Relationship Id="rId4" Type="http://schemas.openxmlformats.org/officeDocument/2006/relationships/image" Target="../media/image24.tiff"/><Relationship Id="rId9" Type="http://schemas.openxmlformats.org/officeDocument/2006/relationships/image" Target="../media/image39.png"/><Relationship Id="rId14" Type="http://schemas.openxmlformats.org/officeDocument/2006/relationships/image" Target="../media/image3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Cloud &amp; Container Native</a:t>
            </a:r>
            <a:br>
              <a:rPr lang="en-US" dirty="0" smtClean="0"/>
            </a:br>
            <a:r>
              <a:rPr lang="en-US" dirty="0"/>
              <a:t>&amp;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application server platform of the future &amp;</a:t>
            </a:r>
            <a:br>
              <a:rPr lang="en-US" dirty="0" smtClean="0"/>
            </a:br>
            <a:r>
              <a:rPr lang="en-US" dirty="0" err="1" smtClean="0"/>
              <a:t>Serverless</a:t>
            </a:r>
            <a:r>
              <a:rPr lang="en-US" dirty="0" smtClean="0"/>
              <a:t> </a:t>
            </a:r>
            <a:r>
              <a:rPr lang="en-US" dirty="0" err="1" smtClean="0"/>
              <a:t>FaaS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Oracle </a:t>
            </a:r>
            <a:r>
              <a:rPr lang="en-US" dirty="0" err="1" smtClean="0"/>
              <a:t>OpenWorld</a:t>
            </a:r>
            <a:r>
              <a:rPr lang="en-US" dirty="0" smtClean="0"/>
              <a:t> 2017 - Review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 dirty="0" smtClean="0"/>
              <a:t>AMIS Oracle </a:t>
            </a:r>
            <a:r>
              <a:rPr lang="en-US" dirty="0" err="1" smtClean="0"/>
              <a:t>OpenWorld</a:t>
            </a:r>
            <a:r>
              <a:rPr lang="en-US" dirty="0" smtClean="0"/>
              <a:t> 2017 Review – October 2017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9" name="Title 5"/>
          <p:cNvSpPr txBox="1">
            <a:spLocks/>
          </p:cNvSpPr>
          <p:nvPr/>
        </p:nvSpPr>
        <p:spPr>
          <a:xfrm>
            <a:off x="719998" y="3923650"/>
            <a:ext cx="247117" cy="896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Cloud &amp; Container Native</a:t>
            </a:r>
            <a:br>
              <a:rPr lang="en-US" smtClean="0"/>
            </a:br>
            <a:r>
              <a:rPr lang="en-US" smtClean="0"/>
              <a:t>&amp;</a:t>
            </a:r>
            <a:br>
              <a:rPr lang="en-US" smtClean="0"/>
            </a:br>
            <a:r>
              <a:rPr lang="en-US" smtClean="0"/>
              <a:t>The application server platform of the future &amp;</a:t>
            </a:r>
            <a:br>
              <a:rPr lang="en-US" smtClean="0"/>
            </a:br>
            <a:r>
              <a:rPr lang="en-US" smtClean="0"/>
              <a:t>Serverless FaaS</a:t>
            </a:r>
            <a:endParaRPr lang="nl-NL" dirty="0"/>
          </a:p>
        </p:txBody>
      </p:sp>
      <p:pic>
        <p:nvPicPr>
          <p:cNvPr id="10" name="Picture 2" descr="https://pbs.twimg.com/media/DLVg_ATV4AA9Sg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23" y="2165350"/>
            <a:ext cx="3386667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smtClean="0"/>
              <a:t>App plus platform </a:t>
            </a:r>
            <a:r>
              <a:rPr lang="nl-NL" sz="2800" dirty="0" err="1" smtClean="0"/>
              <a:t>under</a:t>
            </a:r>
            <a:r>
              <a:rPr lang="nl-NL" sz="2800" dirty="0" smtClean="0"/>
              <a:t> </a:t>
            </a:r>
            <a:r>
              <a:rPr lang="nl-NL" sz="2800" dirty="0" err="1" smtClean="0"/>
              <a:t>DevOps</a:t>
            </a:r>
            <a:r>
              <a:rPr lang="nl-NL" sz="2800" dirty="0" smtClean="0"/>
              <a:t> == </a:t>
            </a:r>
            <a:r>
              <a:rPr lang="nl-NL" sz="2800" b="1" dirty="0" smtClean="0"/>
              <a:t>Microservice</a:t>
            </a:r>
            <a:endParaRPr lang="nl-NL" sz="2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377" y="1300107"/>
            <a:ext cx="4743767" cy="1320464"/>
            <a:chOff x="-107973" y="1987274"/>
            <a:chExt cx="9313871" cy="2230307"/>
          </a:xfrm>
        </p:grpSpPr>
        <p:sp>
          <p:nvSpPr>
            <p:cNvPr id="28" name="Oval 27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4" name="Oval 23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0" name="Oval 19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6" name="Oval 15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Oval 11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0192" y="3801706"/>
              <a:ext cx="7088400" cy="415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smtClean="0"/>
                <a:t>Generic Infrastructure Platform for running DevOps Products</a:t>
              </a:r>
              <a:endParaRPr lang="nl-NL" sz="10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1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497540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463199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428858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8394517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</p:spTree>
    <p:extLst>
      <p:ext uri="{BB962C8B-B14F-4D97-AF65-F5344CB8AC3E}">
        <p14:creationId xmlns:p14="http://schemas.microsoft.com/office/powerpoint/2010/main" val="238178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smtClean="0"/>
              <a:t>App plus platform </a:t>
            </a:r>
            <a:r>
              <a:rPr lang="nl-NL" sz="2800" dirty="0" err="1" smtClean="0"/>
              <a:t>under</a:t>
            </a:r>
            <a:r>
              <a:rPr lang="nl-NL" sz="2800" dirty="0" smtClean="0"/>
              <a:t> </a:t>
            </a:r>
            <a:r>
              <a:rPr lang="nl-NL" sz="2800" dirty="0" err="1" smtClean="0"/>
              <a:t>DevOps</a:t>
            </a:r>
            <a:r>
              <a:rPr lang="nl-NL" sz="2800" dirty="0" smtClean="0"/>
              <a:t> == </a:t>
            </a:r>
            <a:r>
              <a:rPr lang="nl-NL" sz="2800" b="1" dirty="0" smtClean="0"/>
              <a:t>Microservice</a:t>
            </a:r>
            <a:endParaRPr lang="nl-NL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err="1" smtClean="0"/>
              <a:t>Stateless</a:t>
            </a:r>
            <a:endParaRPr lang="nl-NL" sz="1800" dirty="0" smtClean="0"/>
          </a:p>
          <a:p>
            <a:r>
              <a:rPr lang="nl-NL" sz="1800" dirty="0" err="1" smtClean="0"/>
              <a:t>Horizontally</a:t>
            </a:r>
            <a:r>
              <a:rPr lang="nl-NL" sz="1800" dirty="0" smtClean="0"/>
              <a:t> </a:t>
            </a:r>
            <a:r>
              <a:rPr lang="nl-NL" sz="1800" dirty="0" err="1" smtClean="0"/>
              <a:t>scalable</a:t>
            </a:r>
            <a:endParaRPr lang="nl-NL" sz="1800" dirty="0" smtClean="0"/>
          </a:p>
          <a:p>
            <a:r>
              <a:rPr lang="nl-NL" sz="1800" dirty="0" err="1" smtClean="0"/>
              <a:t>Mutually</a:t>
            </a:r>
            <a:r>
              <a:rPr lang="nl-NL" sz="1800" dirty="0" smtClean="0"/>
              <a:t> Independent </a:t>
            </a:r>
          </a:p>
          <a:p>
            <a:pPr lvl="1"/>
            <a:r>
              <a:rPr lang="nl-NL" sz="1800" dirty="0" smtClean="0"/>
              <a:t>upgrade, patch, </a:t>
            </a:r>
            <a:r>
              <a:rPr lang="nl-NL" sz="1800" dirty="0" err="1" smtClean="0"/>
              <a:t>relocate</a:t>
            </a:r>
            <a:endParaRPr lang="nl-NL" sz="1800" dirty="0" smtClean="0"/>
          </a:p>
          <a:p>
            <a:r>
              <a:rPr lang="nl-NL" sz="1800" dirty="0" err="1" smtClean="0"/>
              <a:t>Can</a:t>
            </a:r>
            <a:r>
              <a:rPr lang="nl-NL" sz="1800" dirty="0" smtClean="0"/>
              <a:t> </a:t>
            </a:r>
            <a:r>
              <a:rPr lang="nl-NL" sz="1800" dirty="0" err="1" smtClean="0"/>
              <a:t>expose</a:t>
            </a:r>
            <a:r>
              <a:rPr lang="nl-NL" sz="1800" dirty="0" smtClean="0"/>
              <a:t> Public API (HTTP/REST) </a:t>
            </a:r>
            <a:br>
              <a:rPr lang="nl-NL" sz="1800" dirty="0" smtClean="0"/>
            </a:br>
            <a:r>
              <a:rPr lang="nl-NL" sz="1800" dirty="0" err="1" smtClean="0"/>
              <a:t>and</a:t>
            </a:r>
            <a:r>
              <a:rPr lang="nl-NL" sz="1800" dirty="0" smtClean="0"/>
              <a:t>/or UI</a:t>
            </a:r>
          </a:p>
          <a:p>
            <a:r>
              <a:rPr lang="nl-NL" sz="1800" dirty="0" err="1" smtClean="0"/>
              <a:t>Communicate</a:t>
            </a:r>
            <a:r>
              <a:rPr lang="nl-NL" sz="1800" dirty="0" smtClean="0"/>
              <a:t> </a:t>
            </a:r>
            <a:r>
              <a:rPr lang="nl-NL" sz="1800" dirty="0" err="1" smtClean="0"/>
              <a:t>with</a:t>
            </a:r>
            <a:r>
              <a:rPr lang="nl-NL" sz="1800" dirty="0" smtClean="0"/>
              <a:t> </a:t>
            </a:r>
            <a:r>
              <a:rPr lang="nl-NL" sz="1800" dirty="0" err="1" smtClean="0"/>
              <a:t>each</a:t>
            </a:r>
            <a:r>
              <a:rPr lang="nl-NL" sz="1800" dirty="0" smtClean="0"/>
              <a:t> </a:t>
            </a:r>
            <a:r>
              <a:rPr lang="nl-NL" sz="1800" dirty="0" err="1" smtClean="0"/>
              <a:t>other</a:t>
            </a:r>
            <a:r>
              <a:rPr lang="nl-NL" sz="1800" dirty="0" smtClean="0"/>
              <a:t> </a:t>
            </a:r>
            <a:r>
              <a:rPr lang="nl-NL" sz="1800" dirty="0" err="1" smtClean="0"/>
              <a:t>through</a:t>
            </a:r>
            <a:r>
              <a:rPr lang="nl-NL" sz="1800" dirty="0" smtClean="0"/>
              <a:t> events</a:t>
            </a:r>
          </a:p>
          <a:p>
            <a:r>
              <a:rPr lang="nl-NL" sz="1800" dirty="0" smtClean="0"/>
              <a:t>Have </a:t>
            </a:r>
            <a:r>
              <a:rPr lang="nl-NL" sz="1800" dirty="0" err="1" smtClean="0"/>
              <a:t>their</a:t>
            </a:r>
            <a:r>
              <a:rPr lang="nl-NL" sz="1800" dirty="0" smtClean="0"/>
              <a:t> </a:t>
            </a:r>
            <a:r>
              <a:rPr lang="nl-NL" sz="1800" dirty="0" err="1" smtClean="0"/>
              <a:t>own</a:t>
            </a:r>
            <a:r>
              <a:rPr lang="nl-NL" sz="1800" dirty="0" smtClean="0"/>
              <a:t> </a:t>
            </a:r>
            <a:r>
              <a:rPr lang="nl-NL" sz="1800" dirty="0" err="1"/>
              <a:t>b</a:t>
            </a:r>
            <a:r>
              <a:rPr lang="nl-NL" sz="1800" dirty="0" err="1" smtClean="0"/>
              <a:t>ounded</a:t>
            </a:r>
            <a:r>
              <a:rPr lang="nl-NL" sz="1800" dirty="0" smtClean="0"/>
              <a:t> data context</a:t>
            </a:r>
          </a:p>
          <a:p>
            <a:pPr lvl="1"/>
            <a:r>
              <a:rPr lang="en-US" sz="1800" dirty="0" smtClean="0"/>
              <a:t>Do not rely on other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[for the data they need]</a:t>
            </a:r>
            <a:endParaRPr lang="nl-NL" sz="1800" dirty="0" smtClean="0"/>
          </a:p>
          <a:p>
            <a:r>
              <a:rPr lang="nl-NL" sz="1800" dirty="0" err="1" smtClean="0"/>
              <a:t>Serverless</a:t>
            </a:r>
            <a:r>
              <a:rPr lang="nl-NL" sz="1800" dirty="0" smtClean="0"/>
              <a:t> – do </a:t>
            </a:r>
            <a:r>
              <a:rPr lang="nl-NL" sz="1800" dirty="0" err="1" smtClean="0"/>
              <a:t>not</a:t>
            </a:r>
            <a:r>
              <a:rPr lang="nl-NL" sz="1800" dirty="0" smtClean="0"/>
              <a:t> </a:t>
            </a:r>
            <a:r>
              <a:rPr lang="nl-NL" sz="1800" dirty="0" err="1" smtClean="0"/>
              <a:t>require</a:t>
            </a:r>
            <a:r>
              <a:rPr lang="nl-NL" sz="1800" dirty="0" smtClean="0"/>
              <a:t> </a:t>
            </a:r>
            <a:r>
              <a:rPr lang="nl-NL" sz="1800" dirty="0" err="1" smtClean="0"/>
              <a:t>allocated</a:t>
            </a:r>
            <a:r>
              <a:rPr lang="nl-NL" sz="1800" dirty="0" smtClean="0"/>
              <a:t> server, </a:t>
            </a:r>
            <a:r>
              <a:rPr lang="nl-NL" sz="1800" dirty="0" err="1" smtClean="0"/>
              <a:t>can</a:t>
            </a:r>
            <a:r>
              <a:rPr lang="nl-NL" sz="1800" dirty="0" smtClean="0"/>
              <a:t> </a:t>
            </a:r>
            <a:r>
              <a:rPr lang="nl-NL" sz="1800" dirty="0" err="1" smtClean="0"/>
              <a:t>be</a:t>
            </a:r>
            <a:r>
              <a:rPr lang="nl-NL" sz="1800" dirty="0" smtClean="0"/>
              <a:t> </a:t>
            </a:r>
            <a:r>
              <a:rPr lang="nl-NL" sz="1800" dirty="0" err="1" smtClean="0"/>
              <a:t>fired</a:t>
            </a:r>
            <a:r>
              <a:rPr lang="nl-NL" sz="1800" dirty="0" smtClean="0"/>
              <a:t> up</a:t>
            </a:r>
            <a:endParaRPr lang="nl-NL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377" y="1300107"/>
            <a:ext cx="4743767" cy="1320464"/>
            <a:chOff x="-107973" y="1987274"/>
            <a:chExt cx="9313871" cy="2230307"/>
          </a:xfrm>
        </p:grpSpPr>
        <p:sp>
          <p:nvSpPr>
            <p:cNvPr id="28" name="Oval 27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4" name="Oval 23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0" name="Oval 19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6" name="Oval 15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Oval 11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9967" y="3771897"/>
              <a:ext cx="7466078" cy="428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Generic Infrastructure Platform for running DevOps Products</a:t>
              </a:r>
              <a:endParaRPr lang="nl-NL" sz="105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1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497540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463199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428858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8394517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7" name="Lightning Bolt 36"/>
          <p:cNvSpPr/>
          <p:nvPr/>
        </p:nvSpPr>
        <p:spPr>
          <a:xfrm>
            <a:off x="5392430" y="2766967"/>
            <a:ext cx="296028" cy="381548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Can 37"/>
          <p:cNvSpPr/>
          <p:nvPr/>
        </p:nvSpPr>
        <p:spPr>
          <a:xfrm>
            <a:off x="4771985" y="3251928"/>
            <a:ext cx="283464" cy="265176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xtBox 38"/>
          <p:cNvSpPr txBox="1"/>
          <p:nvPr/>
        </p:nvSpPr>
        <p:spPr>
          <a:xfrm>
            <a:off x="6901616" y="365008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494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Once upon a time – </a:t>
            </a:r>
            <a:br>
              <a:rPr lang="en-US" sz="2800" dirty="0" smtClean="0"/>
            </a:br>
            <a:r>
              <a:rPr lang="en-US" sz="2800" dirty="0" smtClean="0"/>
              <a:t>a container based </a:t>
            </a:r>
            <a:r>
              <a:rPr lang="en-US" sz="2800" dirty="0" err="1" smtClean="0"/>
              <a:t>microservice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6" name="Cube 5"/>
          <p:cNvSpPr/>
          <p:nvPr/>
        </p:nvSpPr>
        <p:spPr>
          <a:xfrm>
            <a:off x="3435044" y="2437358"/>
            <a:ext cx="1531380" cy="12268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187" y="3608028"/>
            <a:ext cx="617220" cy="511473"/>
          </a:xfrm>
          <a:prstGeom prst="rect">
            <a:avLst/>
          </a:prstGeom>
        </p:spPr>
      </p:pic>
      <p:grpSp>
        <p:nvGrpSpPr>
          <p:cNvPr id="13" name="Group 102"/>
          <p:cNvGrpSpPr>
            <a:grpSpLocks noChangeAspect="1"/>
          </p:cNvGrpSpPr>
          <p:nvPr/>
        </p:nvGrpSpPr>
        <p:grpSpPr bwMode="auto">
          <a:xfrm>
            <a:off x="3671477" y="2898994"/>
            <a:ext cx="172344" cy="352852"/>
            <a:chOff x="4686300" y="1439863"/>
            <a:chExt cx="1577975" cy="2936875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3858269" y="2841894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50" y="3236576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031999" y="277525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156460" y="1905000"/>
            <a:ext cx="1479947" cy="655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471069" y="1485900"/>
            <a:ext cx="1211418" cy="1017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56460" y="2461846"/>
            <a:ext cx="1447801" cy="138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63128" y="1943402"/>
            <a:ext cx="96661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 requests</a:t>
            </a:r>
            <a:endParaRPr lang="nl-NL" sz="1300" dirty="0" err="1" smtClean="0"/>
          </a:p>
        </p:txBody>
      </p:sp>
      <p:sp>
        <p:nvSpPr>
          <p:cNvPr id="39" name="Right Arrow 38"/>
          <p:cNvSpPr/>
          <p:nvPr/>
        </p:nvSpPr>
        <p:spPr>
          <a:xfrm rot="2775731">
            <a:off x="3614076" y="2495141"/>
            <a:ext cx="379419" cy="434340"/>
          </a:xfrm>
          <a:prstGeom prst="rightArrow">
            <a:avLst>
              <a:gd name="adj1" fmla="val 30047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834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Where is the container running?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043" y="1065540"/>
            <a:ext cx="7418157" cy="3780000"/>
          </a:xfrm>
        </p:spPr>
        <p:txBody>
          <a:bodyPr/>
          <a:lstStyle/>
          <a:p>
            <a:r>
              <a:rPr lang="en-US" dirty="0" smtClean="0"/>
              <a:t>Any Docker Host – on premises or cloud based VM - or a Container Cloud Service</a:t>
            </a:r>
          </a:p>
          <a:p>
            <a:pPr lvl="1"/>
            <a:r>
              <a:rPr lang="en-US" dirty="0" smtClean="0"/>
              <a:t>For example: Oracle Container Cloud Service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307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7" y="1697922"/>
            <a:ext cx="1128077" cy="11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64" y="1587382"/>
            <a:ext cx="4380112" cy="33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765267" y="3162945"/>
            <a:ext cx="1531380" cy="12268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410" y="4333615"/>
            <a:ext cx="617220" cy="511473"/>
          </a:xfrm>
          <a:prstGeom prst="rect">
            <a:avLst/>
          </a:prstGeom>
        </p:spPr>
      </p:pic>
      <p:grpSp>
        <p:nvGrpSpPr>
          <p:cNvPr id="10" name="Group 102"/>
          <p:cNvGrpSpPr>
            <a:grpSpLocks noChangeAspect="1"/>
          </p:cNvGrpSpPr>
          <p:nvPr/>
        </p:nvGrpSpPr>
        <p:grpSpPr bwMode="auto">
          <a:xfrm>
            <a:off x="6001700" y="3624581"/>
            <a:ext cx="172344" cy="352852"/>
            <a:chOff x="4686300" y="1439863"/>
            <a:chExt cx="1577975" cy="2936875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6188492" y="3567481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73" y="396216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62222" y="350084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1662216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25" grpId="0" animBg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did the container start running in the runtime? 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a CI/CD Pipeline</a:t>
            </a:r>
          </a:p>
          <a:p>
            <a:r>
              <a:rPr lang="en-US" dirty="0" smtClean="0"/>
              <a:t>Build process</a:t>
            </a:r>
          </a:p>
          <a:p>
            <a:pPr lvl="1"/>
            <a:r>
              <a:rPr lang="en-US" dirty="0" smtClean="0"/>
              <a:t>Take a Basic runtime image – </a:t>
            </a:r>
            <a:r>
              <a:rPr lang="en-US" dirty="0"/>
              <a:t>e</a:t>
            </a:r>
            <a:r>
              <a:rPr lang="en-US" dirty="0" smtClean="0"/>
              <a:t>.g. Linux plus Some Language VM</a:t>
            </a:r>
          </a:p>
          <a:p>
            <a:pPr lvl="1"/>
            <a:r>
              <a:rPr lang="en-US" dirty="0" smtClean="0"/>
              <a:t>Add application code</a:t>
            </a:r>
          </a:p>
          <a:p>
            <a:pPr lvl="1"/>
            <a:r>
              <a:rPr lang="en-US" dirty="0" smtClean="0"/>
              <a:t>Add runtime agents and tooling</a:t>
            </a:r>
          </a:p>
          <a:p>
            <a:pPr lvl="1"/>
            <a:r>
              <a:rPr lang="en-US" dirty="0" smtClean="0"/>
              <a:t>Add platform/runtime configuration</a:t>
            </a:r>
          </a:p>
          <a:p>
            <a:pPr lvl="1"/>
            <a:r>
              <a:rPr lang="en-US" dirty="0" smtClean="0"/>
              <a:t>Then Build the Image</a:t>
            </a:r>
          </a:p>
          <a:p>
            <a:pPr lvl="1"/>
            <a:r>
              <a:rPr lang="en-US" dirty="0" smtClean="0"/>
              <a:t>Test the Image</a:t>
            </a:r>
          </a:p>
          <a:p>
            <a:pPr lvl="1"/>
            <a:r>
              <a:rPr lang="en-US" dirty="0" smtClean="0"/>
              <a:t>Tag and Push Image to Registry</a:t>
            </a:r>
          </a:p>
          <a:p>
            <a:r>
              <a:rPr lang="en-US" dirty="0" smtClean="0"/>
              <a:t>Deploy the image plus applicable configuration to a specific destination container runtime environment</a:t>
            </a:r>
          </a:p>
          <a:p>
            <a:r>
              <a:rPr lang="en-US" dirty="0" smtClean="0"/>
              <a:t>The CI/CD Process is managed manually or triggered by development event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grpSp>
        <p:nvGrpSpPr>
          <p:cNvPr id="27" name="Group 26"/>
          <p:cNvGrpSpPr/>
          <p:nvPr/>
        </p:nvGrpSpPr>
        <p:grpSpPr>
          <a:xfrm>
            <a:off x="7489575" y="220352"/>
            <a:ext cx="934425" cy="823925"/>
            <a:chOff x="3757567" y="523217"/>
            <a:chExt cx="934425" cy="823925"/>
          </a:xfrm>
        </p:grpSpPr>
        <p:grpSp>
          <p:nvGrpSpPr>
            <p:cNvPr id="25" name="Group 24"/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grpSp>
            <p:nvGrpSpPr>
              <p:cNvPr id="7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8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9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1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2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3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4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5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6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7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8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22" name="Rounded Rectangle 2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pic>
            <p:nvPicPr>
              <p:cNvPr id="2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 smtClean="0"/>
                  <a:t>µ</a:t>
                </a:r>
                <a:endParaRPr lang="nl-NL" sz="1400" dirty="0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68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Wercker</a:t>
            </a:r>
            <a:r>
              <a:rPr lang="en-US" sz="2800" dirty="0" smtClean="0"/>
              <a:t>: Build, Test, Push and Deploy Pipelines for Containers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1239906"/>
            <a:ext cx="8430987" cy="331618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3886539" y="896334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 smtClean="0"/>
                  <a:t>µ</a:t>
                </a:r>
                <a:endParaRPr lang="nl-NL" sz="110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  <p:grpSp>
        <p:nvGrpSpPr>
          <p:cNvPr id="29" name="Group 102"/>
          <p:cNvGrpSpPr>
            <a:grpSpLocks noChangeAspect="1"/>
          </p:cNvGrpSpPr>
          <p:nvPr/>
        </p:nvGrpSpPr>
        <p:grpSpPr bwMode="auto">
          <a:xfrm>
            <a:off x="347847" y="1249549"/>
            <a:ext cx="172344" cy="352852"/>
            <a:chOff x="4686300" y="1439863"/>
            <a:chExt cx="1577975" cy="2936875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34639" y="1192449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708369" y="112580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271230" y="2083413"/>
            <a:ext cx="707703" cy="635881"/>
            <a:chOff x="5765267" y="3162945"/>
            <a:chExt cx="1531380" cy="1226820"/>
          </a:xfrm>
        </p:grpSpPr>
        <p:sp>
          <p:nvSpPr>
            <p:cNvPr id="47" name="Cube 46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48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52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3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4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5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1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2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4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5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pic>
          <p:nvPicPr>
            <p:cNvPr id="5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34" y="3765532"/>
              <a:ext cx="465058" cy="5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1371089" y="2082144"/>
            <a:ext cx="268144" cy="158677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156211" y="2401264"/>
            <a:ext cx="707703" cy="635881"/>
            <a:chOff x="5765267" y="3162945"/>
            <a:chExt cx="1531380" cy="1226820"/>
          </a:xfrm>
        </p:grpSpPr>
        <p:sp>
          <p:nvSpPr>
            <p:cNvPr id="68" name="Cube 67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69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7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188492" y="3567481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pic>
          <p:nvPicPr>
            <p:cNvPr id="7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73" y="396216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6362221" y="3500839"/>
              <a:ext cx="576499" cy="62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7241918" y="2413670"/>
            <a:ext cx="268144" cy="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Where is the container image stored after build – prior to deploy?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Somewhere in a registry</a:t>
            </a:r>
          </a:p>
          <a:p>
            <a:pPr lvl="1"/>
            <a:r>
              <a:rPr lang="en-US" dirty="0" smtClean="0"/>
              <a:t>That is secure (because runtime artefacts)</a:t>
            </a:r>
          </a:p>
          <a:p>
            <a:pPr lvl="1"/>
            <a:r>
              <a:rPr lang="en-US" dirty="0" smtClean="0"/>
              <a:t>Low latency to container runtime </a:t>
            </a:r>
          </a:p>
          <a:p>
            <a:pPr lvl="1"/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Smart (no duplicate images and image layers)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4098" name="Picture 2" descr="Image result for container regist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2261489"/>
            <a:ext cx="3792220" cy="245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561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704001" cy="504000"/>
          </a:xfrm>
        </p:spPr>
        <p:txBody>
          <a:bodyPr/>
          <a:lstStyle/>
          <a:p>
            <a:r>
              <a:rPr lang="en-US" sz="2800" dirty="0" smtClean="0"/>
              <a:t>New component in container native platform:</a:t>
            </a:r>
            <a:br>
              <a:rPr lang="en-US" sz="2800" dirty="0" smtClean="0"/>
            </a:br>
            <a:r>
              <a:rPr lang="en-US" sz="2800" dirty="0" smtClean="0"/>
              <a:t>Oracle Container Registry Cloud Service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25302"/>
          <a:stretch/>
        </p:blipFill>
        <p:spPr>
          <a:xfrm>
            <a:off x="625272" y="1257300"/>
            <a:ext cx="7798728" cy="2590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/>
          <p:cNvGrpSpPr/>
          <p:nvPr/>
        </p:nvGrpSpPr>
        <p:grpSpPr>
          <a:xfrm>
            <a:off x="6401139" y="1420590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 smtClean="0"/>
                  <a:t>µ</a:t>
                </a:r>
                <a:endParaRPr lang="nl-NL" sz="110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04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1026" name="Picture 2" descr="https://i0.wp.com/technology.amis.nl/wp-content/uploads/2017/11/image.png?zoom=1.125&amp;resize=702%2C336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" y="77787"/>
            <a:ext cx="75152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2" y="2306783"/>
            <a:ext cx="3147971" cy="24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66" y="2306783"/>
            <a:ext cx="3213282" cy="24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0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3034144"/>
            <a:ext cx="7946015" cy="1681855"/>
          </a:xfrm>
        </p:spPr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run -d -</a:t>
            </a:r>
            <a:r>
              <a:rPr lang="nl-NL" dirty="0" err="1"/>
              <a:t>it</a:t>
            </a:r>
            <a:r>
              <a:rPr lang="nl-NL" dirty="0"/>
              <a:t> –-name ORA12201_1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–</a:t>
            </a:r>
            <a:r>
              <a:rPr lang="nl-NL" dirty="0"/>
              <a:t>P container-registry.oracle.com/database/enterprise:12.2.0.1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929" y="646681"/>
            <a:ext cx="56673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3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err="1" smtClean="0"/>
              <a:t>What</a:t>
            </a:r>
            <a:r>
              <a:rPr lang="nl-NL" sz="2800" dirty="0" smtClean="0"/>
              <a:t> is IT </a:t>
            </a:r>
            <a:r>
              <a:rPr lang="nl-NL" sz="2800" dirty="0" err="1" smtClean="0"/>
              <a:t>all</a:t>
            </a:r>
            <a:r>
              <a:rPr lang="nl-NL" sz="2800" dirty="0" smtClean="0"/>
              <a:t> </a:t>
            </a:r>
            <a:r>
              <a:rPr lang="nl-NL" sz="2800" dirty="0" err="1" smtClean="0"/>
              <a:t>about</a:t>
            </a:r>
            <a:r>
              <a:rPr lang="nl-NL" sz="2800" dirty="0" smtClean="0"/>
              <a:t>?</a:t>
            </a:r>
            <a:endParaRPr lang="nl-NL" sz="2800" dirty="0"/>
          </a:p>
        </p:txBody>
      </p:sp>
      <p:sp>
        <p:nvSpPr>
          <p:cNvPr id="4" name="Oval 3"/>
          <p:cNvSpPr/>
          <p:nvPr/>
        </p:nvSpPr>
        <p:spPr>
          <a:xfrm>
            <a:off x="5430981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5684770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274497" y="1452045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 Runtime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42089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6976201" cy="504000"/>
          </a:xfrm>
        </p:spPr>
        <p:txBody>
          <a:bodyPr/>
          <a:lstStyle/>
          <a:p>
            <a:r>
              <a:rPr lang="en-US" sz="2800" dirty="0" smtClean="0"/>
              <a:t>How is availability - scaling, patching, fail-over, load balancing – taken care of?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Mapping of distributed physical resources to </a:t>
            </a:r>
            <a:r>
              <a:rPr lang="en-US" dirty="0" err="1" smtClean="0"/>
              <a:t>microservices</a:t>
            </a:r>
            <a:r>
              <a:rPr lang="en-US" dirty="0" smtClean="0"/>
              <a:t> and containers</a:t>
            </a:r>
          </a:p>
          <a:p>
            <a:r>
              <a:rPr lang="en-US" dirty="0" smtClean="0"/>
              <a:t>Container Management Platform</a:t>
            </a:r>
          </a:p>
          <a:p>
            <a:pPr lvl="1"/>
            <a:r>
              <a:rPr lang="en-US" dirty="0" smtClean="0"/>
              <a:t>Does deployment, scaling, (rolling) upgrades</a:t>
            </a:r>
          </a:p>
          <a:p>
            <a:pPr lvl="1"/>
            <a:r>
              <a:rPr lang="en-US" dirty="0" smtClean="0"/>
              <a:t>Also load balancing and routing</a:t>
            </a:r>
          </a:p>
          <a:p>
            <a:pPr lvl="1"/>
            <a:r>
              <a:rPr lang="en-US" dirty="0" smtClean="0"/>
              <a:t>Injection of run time settings</a:t>
            </a:r>
          </a:p>
          <a:p>
            <a:r>
              <a:rPr lang="en-US" dirty="0" smtClean="0"/>
              <a:t>Kubernetes!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48" y="2747654"/>
            <a:ext cx="1589052" cy="12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5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Oracle Container Engine Cloud ==</a:t>
            </a:r>
            <a:br>
              <a:rPr lang="en-US" sz="2800" dirty="0" smtClean="0"/>
            </a:br>
            <a:r>
              <a:rPr lang="en-US" sz="2800" dirty="0" smtClean="0"/>
              <a:t>Managed Kubernetes Service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5" y="967460"/>
            <a:ext cx="8673187" cy="3717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106351"/>
            <a:ext cx="1291664" cy="8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6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Container Registry, CI/CD Pipelines and Engine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888"/>
          <a:stretch/>
        </p:blipFill>
        <p:spPr>
          <a:xfrm>
            <a:off x="423333" y="936420"/>
            <a:ext cx="8507810" cy="38510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9254" y="967460"/>
            <a:ext cx="696810" cy="46454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5013" y="1887780"/>
            <a:ext cx="569980" cy="532969"/>
            <a:chOff x="6121497" y="551887"/>
            <a:chExt cx="1531380" cy="1226819"/>
          </a:xfrm>
        </p:grpSpPr>
        <p:sp>
          <p:nvSpPr>
            <p:cNvPr id="9" name="Cube 8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000"/>
            </a:p>
          </p:txBody>
        </p:sp>
        <p:grpSp>
          <p:nvGrpSpPr>
            <p:cNvPr id="10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14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5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6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7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8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19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0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1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2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3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4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5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6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  <p:sp>
            <p:nvSpPr>
              <p:cNvPr id="27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000"/>
              </a:p>
            </p:txBody>
          </p:sp>
        </p:grpSp>
        <p:sp>
          <p:nvSpPr>
            <p:cNvPr id="11" name="Rounded Rectangle 1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1000"/>
            </a:p>
          </p:txBody>
        </p:sp>
        <p:pic>
          <p:nvPicPr>
            <p:cNvPr id="12" name="Picture 2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6718453" y="889781"/>
              <a:ext cx="655502" cy="4959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800" dirty="0" smtClean="0"/>
                <a:t>µ</a:t>
              </a:r>
              <a:endParaRPr lang="nl-NL" sz="8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184499" y="943367"/>
            <a:ext cx="412456" cy="386177"/>
            <a:chOff x="6121497" y="551887"/>
            <a:chExt cx="1531380" cy="1226819"/>
          </a:xfrm>
        </p:grpSpPr>
        <p:sp>
          <p:nvSpPr>
            <p:cNvPr id="29" name="Cube 28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30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34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5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6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7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8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9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0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1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2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3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4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5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6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7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31" name="Rounded Rectangle 3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32" name="Picture 2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6718454" y="889781"/>
              <a:ext cx="792764" cy="4888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12767" y="923094"/>
            <a:ext cx="388172" cy="362152"/>
            <a:chOff x="6121497" y="551887"/>
            <a:chExt cx="1531380" cy="1226819"/>
          </a:xfrm>
        </p:grpSpPr>
        <p:sp>
          <p:nvSpPr>
            <p:cNvPr id="49" name="Cube 48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50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54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5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6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7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8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9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0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1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2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3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4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5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6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7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51" name="Rounded Rectangle 5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52" name="Picture 2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TextBox 52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691843" y="687577"/>
            <a:ext cx="388172" cy="362152"/>
            <a:chOff x="6121497" y="551887"/>
            <a:chExt cx="1531380" cy="1226819"/>
          </a:xfrm>
        </p:grpSpPr>
        <p:sp>
          <p:nvSpPr>
            <p:cNvPr id="69" name="Cube 68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70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74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75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76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77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78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79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0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1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2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3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4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5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6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87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72" name="Picture 2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5121912" y="810614"/>
            <a:ext cx="388172" cy="362152"/>
            <a:chOff x="6121497" y="551887"/>
            <a:chExt cx="1531380" cy="1226819"/>
          </a:xfrm>
        </p:grpSpPr>
        <p:sp>
          <p:nvSpPr>
            <p:cNvPr id="89" name="Cube 88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90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94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95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96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97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98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99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0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1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2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3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4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5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6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07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91" name="Rounded Rectangle 9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92" name="Picture 2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3" name="TextBox 92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6647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Container Native </a:t>
            </a:r>
            <a:r>
              <a:rPr lang="en-US" sz="2800" dirty="0" err="1" smtClean="0"/>
              <a:t>Microservices</a:t>
            </a:r>
            <a:r>
              <a:rPr lang="en-US" sz="2800" dirty="0" smtClean="0"/>
              <a:t> Runtime Platform</a:t>
            </a:r>
            <a:endParaRPr lang="nl-N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2989777"/>
            <a:ext cx="716718" cy="505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293469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296201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235610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238976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244202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242883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235610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235610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175534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187701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9" name="Rectangle 28"/>
          <p:cNvSpPr/>
          <p:nvPr/>
        </p:nvSpPr>
        <p:spPr bwMode="gray">
          <a:xfrm rot="5400000">
            <a:off x="48749" y="221510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242954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197679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187592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2245311"/>
            <a:ext cx="711654" cy="1653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04" y="263344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816" y="2874684"/>
            <a:ext cx="259258" cy="265218"/>
          </a:xfrm>
          <a:prstGeom prst="rect">
            <a:avLst/>
          </a:prstGeom>
        </p:spPr>
      </p:pic>
      <p:sp>
        <p:nvSpPr>
          <p:cNvPr id="43" name="Cube 42"/>
          <p:cNvSpPr/>
          <p:nvPr/>
        </p:nvSpPr>
        <p:spPr>
          <a:xfrm>
            <a:off x="1681256" y="3558540"/>
            <a:ext cx="1226820" cy="7010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  <a:endParaRPr lang="nl-NL" dirty="0"/>
          </a:p>
        </p:txBody>
      </p:sp>
      <p:sp>
        <p:nvSpPr>
          <p:cNvPr id="44" name="Can 43"/>
          <p:cNvSpPr/>
          <p:nvPr/>
        </p:nvSpPr>
        <p:spPr>
          <a:xfrm>
            <a:off x="3045962" y="3649980"/>
            <a:ext cx="1676400" cy="118110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nl-NL" dirty="0"/>
          </a:p>
        </p:txBody>
      </p:sp>
      <p:sp>
        <p:nvSpPr>
          <p:cNvPr id="45" name="Cube 44"/>
          <p:cNvSpPr/>
          <p:nvPr/>
        </p:nvSpPr>
        <p:spPr>
          <a:xfrm>
            <a:off x="4996682" y="3794760"/>
            <a:ext cx="1226820" cy="70104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LDAP/</a:t>
            </a:r>
            <a:r>
              <a:rPr lang="en-US" dirty="0" err="1" smtClean="0"/>
              <a:t>IdM</a:t>
            </a:r>
            <a:endParaRPr lang="nl-NL" dirty="0"/>
          </a:p>
        </p:txBody>
      </p:sp>
      <p:sp>
        <p:nvSpPr>
          <p:cNvPr id="46" name="Can 45"/>
          <p:cNvSpPr/>
          <p:nvPr/>
        </p:nvSpPr>
        <p:spPr>
          <a:xfrm>
            <a:off x="6442444" y="3870960"/>
            <a:ext cx="901555" cy="73914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nl-NL" dirty="0"/>
          </a:p>
        </p:txBody>
      </p:sp>
      <p:sp>
        <p:nvSpPr>
          <p:cNvPr id="47" name="Cloud 46"/>
          <p:cNvSpPr/>
          <p:nvPr/>
        </p:nvSpPr>
        <p:spPr>
          <a:xfrm>
            <a:off x="7383780" y="3970020"/>
            <a:ext cx="1325880" cy="54102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Billing Engine</a:t>
            </a:r>
            <a:endParaRPr lang="nl-NL" dirty="0"/>
          </a:p>
        </p:txBody>
      </p:sp>
      <p:sp>
        <p:nvSpPr>
          <p:cNvPr id="50" name="Cube 49"/>
          <p:cNvSpPr/>
          <p:nvPr/>
        </p:nvSpPr>
        <p:spPr>
          <a:xfrm>
            <a:off x="320366" y="3688080"/>
            <a:ext cx="1226820" cy="11430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1925481">
            <a:off x="6473167" y="2594922"/>
            <a:ext cx="369836" cy="1160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Cloud 53"/>
          <p:cNvSpPr/>
          <p:nvPr/>
        </p:nvSpPr>
        <p:spPr>
          <a:xfrm>
            <a:off x="7745145" y="3524632"/>
            <a:ext cx="1375865" cy="54102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Voice Recognition</a:t>
            </a:r>
            <a:endParaRPr lang="nl-NL" sz="1050" dirty="0"/>
          </a:p>
        </p:txBody>
      </p:sp>
      <p:grpSp>
        <p:nvGrpSpPr>
          <p:cNvPr id="75" name="Group 74"/>
          <p:cNvGrpSpPr/>
          <p:nvPr/>
        </p:nvGrpSpPr>
        <p:grpSpPr>
          <a:xfrm>
            <a:off x="5892604" y="1496953"/>
            <a:ext cx="1000617" cy="715975"/>
            <a:chOff x="6121497" y="551887"/>
            <a:chExt cx="1531380" cy="1226819"/>
          </a:xfrm>
        </p:grpSpPr>
        <p:sp>
          <p:nvSpPr>
            <p:cNvPr id="55" name="Cube 54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56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57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Picture 2" descr="Related image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7417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8220801" cy="504000"/>
          </a:xfrm>
        </p:spPr>
        <p:txBody>
          <a:bodyPr/>
          <a:lstStyle/>
          <a:p>
            <a:r>
              <a:rPr lang="en-US" sz="2400" dirty="0" smtClean="0"/>
              <a:t>Operations for container native runtime platform</a:t>
            </a:r>
            <a:br>
              <a:rPr lang="en-US" sz="2400" dirty="0" smtClean="0"/>
            </a:br>
            <a:r>
              <a:rPr lang="en-US" sz="2400" dirty="0" smtClean="0"/>
              <a:t>From ‘service mess’ to Service Mesh</a:t>
            </a:r>
            <a:endParaRPr lang="nl-NL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Support insight in and control over [micro]service interaction</a:t>
            </a:r>
          </a:p>
          <a:p>
            <a:pPr lvl="1"/>
            <a:r>
              <a:rPr lang="en-US" sz="1600" dirty="0"/>
              <a:t>S</a:t>
            </a:r>
            <a:r>
              <a:rPr lang="en-US" sz="1600" dirty="0" smtClean="0"/>
              <a:t>ervice discovery, intelligent routing, staged rollouts</a:t>
            </a:r>
          </a:p>
          <a:p>
            <a:pPr lvl="1"/>
            <a:r>
              <a:rPr lang="en-US" sz="1600" dirty="0" smtClean="0"/>
              <a:t>Load balancing, rate limiting, circuit breaker, time out &amp; retries</a:t>
            </a:r>
          </a:p>
          <a:p>
            <a:pPr lvl="1"/>
            <a:r>
              <a:rPr lang="en-US" sz="1600" dirty="0" smtClean="0"/>
              <a:t>Access policies, auditing</a:t>
            </a:r>
          </a:p>
          <a:p>
            <a:pPr lvl="1"/>
            <a:r>
              <a:rPr lang="en-US" sz="1600" dirty="0" smtClean="0"/>
              <a:t>Monitoring &amp; error analysis</a:t>
            </a:r>
            <a:endParaRPr lang="en-US" sz="1600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727" y="2375909"/>
            <a:ext cx="696810" cy="4645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70533" y="2190118"/>
            <a:ext cx="388172" cy="362152"/>
            <a:chOff x="6121497" y="551887"/>
            <a:chExt cx="1531380" cy="1226819"/>
          </a:xfrm>
        </p:grpSpPr>
        <p:sp>
          <p:nvSpPr>
            <p:cNvPr id="8" name="Cube 7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9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1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1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49609" y="1954601"/>
            <a:ext cx="388172" cy="362152"/>
            <a:chOff x="6121497" y="551887"/>
            <a:chExt cx="1531380" cy="1226819"/>
          </a:xfrm>
        </p:grpSpPr>
        <p:sp>
          <p:nvSpPr>
            <p:cNvPr id="28" name="Cube 27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29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3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3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79678" y="2077638"/>
            <a:ext cx="388172" cy="362152"/>
            <a:chOff x="6121497" y="551887"/>
            <a:chExt cx="1531380" cy="1226819"/>
          </a:xfrm>
        </p:grpSpPr>
        <p:sp>
          <p:nvSpPr>
            <p:cNvPr id="48" name="Cube 47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49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5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5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809158" y="2060622"/>
            <a:ext cx="168680" cy="9981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381688" y="1960000"/>
            <a:ext cx="168680" cy="9981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3830464" y="2193092"/>
            <a:ext cx="168680" cy="99818"/>
          </a:xfrm>
          <a:prstGeom prst="rect">
            <a:avLst/>
          </a:prstGeom>
        </p:spPr>
      </p:pic>
      <p:sp>
        <p:nvSpPr>
          <p:cNvPr id="71" name="Cube 70"/>
          <p:cNvSpPr/>
          <p:nvPr/>
        </p:nvSpPr>
        <p:spPr>
          <a:xfrm>
            <a:off x="4574441" y="2913675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grpSp>
        <p:nvGrpSpPr>
          <p:cNvPr id="72" name="Group 102"/>
          <p:cNvGrpSpPr>
            <a:grpSpLocks noChangeAspect="1"/>
          </p:cNvGrpSpPr>
          <p:nvPr/>
        </p:nvGrpSpPr>
        <p:grpSpPr bwMode="auto">
          <a:xfrm>
            <a:off x="4634372" y="3049948"/>
            <a:ext cx="43686" cy="104160"/>
            <a:chOff x="4686300" y="1439863"/>
            <a:chExt cx="1577975" cy="2936875"/>
          </a:xfrm>
        </p:grpSpPr>
        <p:sp>
          <p:nvSpPr>
            <p:cNvPr id="76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7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7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7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4681719" y="3033092"/>
            <a:ext cx="186710" cy="9477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pic>
        <p:nvPicPr>
          <p:cNvPr id="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74" y="3149601"/>
            <a:ext cx="75616" cy="1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4725757" y="3013420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sp>
        <p:nvSpPr>
          <p:cNvPr id="91" name="Cube 90"/>
          <p:cNvSpPr/>
          <p:nvPr/>
        </p:nvSpPr>
        <p:spPr>
          <a:xfrm>
            <a:off x="3543608" y="2832589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93" name="Rounded Rectangle 92"/>
          <p:cNvSpPr/>
          <p:nvPr/>
        </p:nvSpPr>
        <p:spPr>
          <a:xfrm>
            <a:off x="3650886" y="2952006"/>
            <a:ext cx="186710" cy="947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95" name="TextBox 94"/>
          <p:cNvSpPr txBox="1"/>
          <p:nvPr/>
        </p:nvSpPr>
        <p:spPr>
          <a:xfrm>
            <a:off x="3694924" y="2932334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sp>
        <p:nvSpPr>
          <p:cNvPr id="111" name="Cube 110"/>
          <p:cNvSpPr/>
          <p:nvPr/>
        </p:nvSpPr>
        <p:spPr>
          <a:xfrm>
            <a:off x="3973677" y="2955626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113" name="Rounded Rectangle 112"/>
          <p:cNvSpPr/>
          <p:nvPr/>
        </p:nvSpPr>
        <p:spPr>
          <a:xfrm>
            <a:off x="4080955" y="3075043"/>
            <a:ext cx="186710" cy="947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115" name="TextBox 114"/>
          <p:cNvSpPr txBox="1"/>
          <p:nvPr/>
        </p:nvSpPr>
        <p:spPr>
          <a:xfrm>
            <a:off x="4124993" y="3055371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103157" y="2938610"/>
            <a:ext cx="168680" cy="99818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3675687" y="2837988"/>
            <a:ext cx="168680" cy="99818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634372" y="2916649"/>
            <a:ext cx="168680" cy="99818"/>
          </a:xfrm>
          <a:prstGeom prst="rect">
            <a:avLst/>
          </a:prstGeom>
        </p:spPr>
      </p:pic>
      <p:pic>
        <p:nvPicPr>
          <p:cNvPr id="1026" name="Picture 2" descr="Image result for fedo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160" y="2997599"/>
            <a:ext cx="234081" cy="2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Image result for fedo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91" y="3135591"/>
            <a:ext cx="234081" cy="2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Cube 134"/>
          <p:cNvSpPr/>
          <p:nvPr/>
        </p:nvSpPr>
        <p:spPr>
          <a:xfrm>
            <a:off x="5039113" y="2593474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151" name="Rounded Rectangle 150"/>
          <p:cNvSpPr/>
          <p:nvPr/>
        </p:nvSpPr>
        <p:spPr>
          <a:xfrm>
            <a:off x="5146391" y="2712891"/>
            <a:ext cx="186710" cy="9477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pic>
        <p:nvPicPr>
          <p:cNvPr id="15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46" y="2829400"/>
            <a:ext cx="75616" cy="1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5190429" y="2693219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5099044" y="2596448"/>
            <a:ext cx="168680" cy="9981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1457" y="2912150"/>
            <a:ext cx="169345" cy="15983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9044" y="3034724"/>
            <a:ext cx="169345" cy="15983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0441" y="2703667"/>
            <a:ext cx="104296" cy="128922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5693586" y="3524345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413" y="3558003"/>
            <a:ext cx="351212" cy="359287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474" y="3610270"/>
            <a:ext cx="566651" cy="238082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420" y="3597072"/>
            <a:ext cx="481846" cy="275703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3284643" y="3524345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75700" y="3524345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1028" name="Picture 4" descr="Image result for logo ist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27" y="1027977"/>
            <a:ext cx="1963863" cy="98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823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  <p:bldP spid="73" grpId="0" animBg="1"/>
      <p:bldP spid="75" grpId="0"/>
      <p:bldP spid="91" grpId="0" animBg="1"/>
      <p:bldP spid="93" grpId="0" animBg="1"/>
      <p:bldP spid="95" grpId="0"/>
      <p:bldP spid="111" grpId="0" animBg="1"/>
      <p:bldP spid="113" grpId="0" animBg="1"/>
      <p:bldP spid="115" grpId="0"/>
      <p:bldP spid="135" grpId="0" animBg="1"/>
      <p:bldP spid="151" grpId="0" animBg="1"/>
      <p:bldP spid="15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Oracle Container Native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Microservices</a:t>
            </a:r>
            <a:r>
              <a:rPr lang="en-US" sz="2800" dirty="0" smtClean="0"/>
              <a:t> Architecture</a:t>
            </a:r>
            <a:endParaRPr lang="nl-N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4337197"/>
            <a:ext cx="716718" cy="5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40" y="1910060"/>
            <a:ext cx="7358100" cy="2243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418851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421583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145118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150344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149025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83200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95367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4" name="Rectangle 23"/>
          <p:cNvSpPr/>
          <p:nvPr/>
        </p:nvSpPr>
        <p:spPr bwMode="gray">
          <a:xfrm rot="5400000">
            <a:off x="-325052" y="1590456"/>
            <a:ext cx="2244247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5390" y="2287694"/>
            <a:ext cx="757130" cy="2312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58595B"/>
                </a:solidFill>
              </a:rPr>
              <a:t>Diagnostics/Monitoring</a:t>
            </a:r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15" y="1591615"/>
            <a:ext cx="571309" cy="394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6" y="2359961"/>
            <a:ext cx="442018" cy="440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61" y="935538"/>
            <a:ext cx="497372" cy="39001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48749" y="356252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377696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332421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322334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3592731"/>
            <a:ext cx="711654" cy="1653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1446" y="2848076"/>
            <a:ext cx="740115" cy="216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58595B"/>
                </a:solidFill>
              </a:rPr>
              <a:t>Prometheus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804" y="398086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16" y="4222104"/>
            <a:ext cx="259258" cy="265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54871" y="3592673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chemeClr val="bg2">
                    <a:lumMod val="50000"/>
                  </a:schemeClr>
                </a:solidFill>
              </a:rPr>
              <a:t>ISTIO</a:t>
            </a:r>
            <a:endParaRPr lang="nl-NL" sz="1100" b="1" dirty="0" err="1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8436690" y="1904949"/>
            <a:ext cx="355318" cy="2293845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190126" y="773164"/>
            <a:ext cx="201972" cy="2446007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92604" y="567952"/>
            <a:ext cx="1000617" cy="715975"/>
            <a:chOff x="6121497" y="551887"/>
            <a:chExt cx="1531380" cy="1226819"/>
          </a:xfrm>
        </p:grpSpPr>
        <p:sp>
          <p:nvSpPr>
            <p:cNvPr id="41" name="Cube 40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42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46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  <p:sp>
        <p:nvSpPr>
          <p:cNvPr id="60" name="Cube 59"/>
          <p:cNvSpPr/>
          <p:nvPr/>
        </p:nvSpPr>
        <p:spPr>
          <a:xfrm>
            <a:off x="2744108" y="4671097"/>
            <a:ext cx="470759" cy="23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Cache</a:t>
            </a:r>
            <a:endParaRPr lang="nl-NL" sz="400" dirty="0"/>
          </a:p>
        </p:txBody>
      </p:sp>
      <p:sp>
        <p:nvSpPr>
          <p:cNvPr id="61" name="Can 60"/>
          <p:cNvSpPr/>
          <p:nvPr/>
        </p:nvSpPr>
        <p:spPr>
          <a:xfrm>
            <a:off x="3435328" y="4640727"/>
            <a:ext cx="643273" cy="39874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RDBMS</a:t>
            </a:r>
            <a:endParaRPr lang="nl-NL" sz="400" dirty="0"/>
          </a:p>
        </p:txBody>
      </p:sp>
      <p:sp>
        <p:nvSpPr>
          <p:cNvPr id="62" name="Cube 61"/>
          <p:cNvSpPr/>
          <p:nvPr/>
        </p:nvSpPr>
        <p:spPr>
          <a:xfrm>
            <a:off x="4247216" y="4671097"/>
            <a:ext cx="600482" cy="23667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LDAP/</a:t>
            </a:r>
            <a:r>
              <a:rPr lang="en-US" sz="400" dirty="0" err="1" smtClean="0"/>
              <a:t>IdM</a:t>
            </a:r>
            <a:endParaRPr lang="nl-NL" sz="400" dirty="0"/>
          </a:p>
        </p:txBody>
      </p:sp>
      <p:sp>
        <p:nvSpPr>
          <p:cNvPr id="63" name="Can 62"/>
          <p:cNvSpPr/>
          <p:nvPr/>
        </p:nvSpPr>
        <p:spPr>
          <a:xfrm>
            <a:off x="5049658" y="4691753"/>
            <a:ext cx="519047" cy="2495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NoSQL</a:t>
            </a:r>
            <a:endParaRPr lang="nl-NL" sz="400" dirty="0"/>
          </a:p>
        </p:txBody>
      </p:sp>
      <p:sp>
        <p:nvSpPr>
          <p:cNvPr id="64" name="Cloud 63"/>
          <p:cNvSpPr/>
          <p:nvPr/>
        </p:nvSpPr>
        <p:spPr>
          <a:xfrm>
            <a:off x="8479138" y="1413954"/>
            <a:ext cx="745330" cy="4337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Billing Engine</a:t>
            </a:r>
            <a:endParaRPr lang="nl-NL" sz="700" dirty="0"/>
          </a:p>
        </p:txBody>
      </p:sp>
      <p:sp>
        <p:nvSpPr>
          <p:cNvPr id="65" name="Cube 64"/>
          <p:cNvSpPr/>
          <p:nvPr/>
        </p:nvSpPr>
        <p:spPr>
          <a:xfrm>
            <a:off x="1987201" y="4623581"/>
            <a:ext cx="668842" cy="385883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Cloud 65"/>
          <p:cNvSpPr/>
          <p:nvPr/>
        </p:nvSpPr>
        <p:spPr>
          <a:xfrm>
            <a:off x="8412454" y="1195599"/>
            <a:ext cx="890841" cy="31074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Voice Recognition</a:t>
            </a:r>
            <a:endParaRPr lang="nl-NL" sz="500" dirty="0"/>
          </a:p>
        </p:txBody>
      </p:sp>
    </p:spTree>
    <p:extLst>
      <p:ext uri="{BB962C8B-B14F-4D97-AF65-F5344CB8AC3E}">
        <p14:creationId xmlns:p14="http://schemas.microsoft.com/office/powerpoint/2010/main" val="78667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Cloud Native &amp; Vendor Neutral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649297" cy="3780000"/>
          </a:xfrm>
        </p:spPr>
        <p:txBody>
          <a:bodyPr/>
          <a:lstStyle/>
          <a:p>
            <a:r>
              <a:rPr lang="en-US" dirty="0" smtClean="0"/>
              <a:t>Cloud Native Computing Foundation  - CNCF</a:t>
            </a:r>
          </a:p>
          <a:p>
            <a:pPr lvl="1"/>
            <a:r>
              <a:rPr lang="en-US" dirty="0" smtClean="0"/>
              <a:t>Oracle is a platinum member since July 2017</a:t>
            </a:r>
          </a:p>
          <a:p>
            <a:r>
              <a:rPr lang="en-US" dirty="0" smtClean="0"/>
              <a:t>Cloud Native: container packaged, dynamically managed, </a:t>
            </a:r>
            <a:r>
              <a:rPr lang="en-US" dirty="0" err="1" smtClean="0"/>
              <a:t>microservices</a:t>
            </a:r>
            <a:r>
              <a:rPr lang="en-US" dirty="0" smtClean="0"/>
              <a:t> oriented </a:t>
            </a:r>
          </a:p>
          <a:p>
            <a:r>
              <a:rPr lang="en-US" dirty="0" smtClean="0"/>
              <a:t>Open technology for running container based workloads in a cross cloud vendor neutral way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801" y="1964171"/>
            <a:ext cx="6310397" cy="22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80" y="198041"/>
            <a:ext cx="3164600" cy="89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00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“Carry water and </a:t>
            </a:r>
            <a:br>
              <a:rPr lang="en-US" dirty="0" smtClean="0"/>
            </a:br>
            <a:r>
              <a:rPr lang="en-US" dirty="0" smtClean="0"/>
              <a:t>chop wood”</a:t>
            </a:r>
            <a:br>
              <a:rPr lang="en-US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(that is how Oracle will approach </a:t>
            </a:r>
            <a:br>
              <a:rPr lang="en-US" sz="2400" dirty="0" smtClean="0"/>
            </a:br>
            <a:r>
              <a:rPr lang="en-US" sz="2400" dirty="0" smtClean="0"/>
              <a:t>open source projects </a:t>
            </a:r>
            <a:br>
              <a:rPr lang="en-US" sz="2400" dirty="0" smtClean="0"/>
            </a:br>
            <a:r>
              <a:rPr lang="en-US" sz="2400" dirty="0" smtClean="0"/>
              <a:t>and developer communities)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782" y="1286933"/>
            <a:ext cx="3426287" cy="35358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781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Container Native at Oracle - Low PaaS</a:t>
            </a:r>
            <a:endParaRPr lang="nl-NL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Container and Cloud Native &amp; Serverless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28</a:t>
            </a:fld>
            <a:endParaRPr lang="nl-NL" noProof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59" y="936000"/>
            <a:ext cx="6466954" cy="364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3355200" y="2476800"/>
            <a:ext cx="2476800" cy="1944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tangle 7"/>
          <p:cNvSpPr/>
          <p:nvPr/>
        </p:nvSpPr>
        <p:spPr>
          <a:xfrm>
            <a:off x="1441200" y="3601200"/>
            <a:ext cx="2476800" cy="194400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322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Stack for Full Life Cycle of Containers (and </a:t>
            </a:r>
            <a:r>
              <a:rPr lang="en-US" sz="2800" dirty="0" err="1" smtClean="0"/>
              <a:t>Microservices</a:t>
            </a:r>
            <a:r>
              <a:rPr lang="en-US" sz="2800" dirty="0" smtClean="0"/>
              <a:t>) 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079" y="859800"/>
            <a:ext cx="7069163" cy="392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2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err="1" smtClean="0"/>
              <a:t>What</a:t>
            </a:r>
            <a:r>
              <a:rPr lang="nl-NL" sz="2800" dirty="0" smtClean="0"/>
              <a:t> is IT </a:t>
            </a:r>
            <a:r>
              <a:rPr lang="nl-NL" sz="2800" dirty="0" err="1" smtClean="0"/>
              <a:t>all</a:t>
            </a:r>
            <a:r>
              <a:rPr lang="nl-NL" sz="2800" dirty="0" smtClean="0"/>
              <a:t> </a:t>
            </a:r>
            <a:r>
              <a:rPr lang="nl-NL" sz="2800" dirty="0" err="1" smtClean="0"/>
              <a:t>about</a:t>
            </a:r>
            <a:r>
              <a:rPr lang="nl-NL" sz="2800" dirty="0" smtClean="0"/>
              <a:t>?</a:t>
            </a:r>
            <a:endParaRPr lang="nl-NL" sz="2800" dirty="0"/>
          </a:p>
        </p:txBody>
      </p:sp>
      <p:sp>
        <p:nvSpPr>
          <p:cNvPr id="4" name="Oval 3"/>
          <p:cNvSpPr/>
          <p:nvPr/>
        </p:nvSpPr>
        <p:spPr>
          <a:xfrm>
            <a:off x="5430981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5684770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274497" y="1452045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 Runtime</a:t>
            </a:r>
            <a:endParaRPr lang="nl-NL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10476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8" name="Straight Connector 7"/>
          <p:cNvCxnSpPr>
            <a:stCxn id="4" idx="2"/>
            <a:endCxn id="4" idx="6"/>
          </p:cNvCxnSpPr>
          <p:nvPr/>
        </p:nvCxnSpPr>
        <p:spPr>
          <a:xfrm>
            <a:off x="5430981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112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Serverless</a:t>
            </a:r>
            <a:endParaRPr lang="nl-NL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2000" y="1762420"/>
            <a:ext cx="3781425" cy="212983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Container and Cloud Native &amp; </a:t>
            </a:r>
            <a:r>
              <a:rPr lang="en-US" noProof="0" dirty="0" err="1" smtClean="0"/>
              <a:t>Serverless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30</a:t>
            </a:fld>
            <a:endParaRPr lang="nl-NL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3030656" y="230411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3015" y="160307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5928" y="20002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3015" y="23747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2208" y="2749359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9796" y="3183950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3213" y="116995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10" y="195747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8195" y="2384921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2392" y="1276665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387" y="2674240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775385" y="3259462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7845702" y="322057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/>
              <a:t>µ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298354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3" grpId="3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animBg="1"/>
      <p:bldP spid="2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296242" cy="504000"/>
          </a:xfrm>
        </p:spPr>
        <p:txBody>
          <a:bodyPr/>
          <a:lstStyle/>
          <a:p>
            <a:r>
              <a:rPr lang="en-US" sz="2800" dirty="0" smtClean="0"/>
              <a:t>Open Source </a:t>
            </a:r>
            <a:r>
              <a:rPr lang="en-US" sz="2800" dirty="0" err="1" smtClean="0"/>
              <a:t>Serverless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Function Platform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918120" cy="3780000"/>
          </a:xfrm>
        </p:spPr>
        <p:txBody>
          <a:bodyPr/>
          <a:lstStyle/>
          <a:p>
            <a:r>
              <a:rPr lang="en-US" dirty="0" smtClean="0"/>
              <a:t>Functions can be implemented in any</a:t>
            </a:r>
            <a:br>
              <a:rPr lang="en-US" dirty="0" smtClean="0"/>
            </a:b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Java, Go, PHP, JavaScript/Node,</a:t>
            </a:r>
            <a:br>
              <a:rPr lang="en-US" dirty="0" smtClean="0"/>
            </a:br>
            <a:r>
              <a:rPr lang="en-US" dirty="0" smtClean="0"/>
              <a:t>Python, Ruby</a:t>
            </a:r>
          </a:p>
          <a:p>
            <a:r>
              <a:rPr lang="en-US" dirty="0" smtClean="0"/>
              <a:t>Functions run in their own container</a:t>
            </a:r>
          </a:p>
          <a:p>
            <a:r>
              <a:rPr lang="en-US" dirty="0" smtClean="0"/>
              <a:t>Functions can be accessed via HTTP calls</a:t>
            </a:r>
          </a:p>
          <a:p>
            <a:pPr lvl="1"/>
            <a:r>
              <a:rPr lang="en-US" dirty="0" smtClean="0"/>
              <a:t>Routing, load balancing, running is</a:t>
            </a:r>
            <a:br>
              <a:rPr lang="en-US" dirty="0" smtClean="0"/>
            </a:br>
            <a:r>
              <a:rPr lang="en-US" dirty="0" smtClean="0"/>
              <a:t>taken care of by </a:t>
            </a:r>
            <a:r>
              <a:rPr lang="en-US" dirty="0" err="1" smtClean="0"/>
              <a:t>Fn</a:t>
            </a:r>
            <a:r>
              <a:rPr lang="en-US" dirty="0" smtClean="0"/>
              <a:t> Server platform</a:t>
            </a:r>
          </a:p>
          <a:p>
            <a:pPr lvl="1"/>
            <a:r>
              <a:rPr lang="en-US" dirty="0" smtClean="0"/>
              <a:t>Platform runs locally, on </a:t>
            </a:r>
            <a:r>
              <a:rPr lang="en-US" dirty="0" err="1" smtClean="0"/>
              <a:t>prem</a:t>
            </a:r>
            <a:r>
              <a:rPr lang="en-US" dirty="0" smtClean="0"/>
              <a:t> &amp; in cloud</a:t>
            </a:r>
          </a:p>
          <a:p>
            <a:r>
              <a:rPr lang="en-US" dirty="0" err="1" smtClean="0"/>
              <a:t>Fn</a:t>
            </a:r>
            <a:r>
              <a:rPr lang="en-US" dirty="0" smtClean="0"/>
              <a:t> Flow orchestrates workflows across</a:t>
            </a:r>
            <a:br>
              <a:rPr lang="en-US" dirty="0" smtClean="0"/>
            </a:br>
            <a:r>
              <a:rPr lang="en-US" dirty="0" smtClean="0"/>
              <a:t>multiple functions</a:t>
            </a:r>
          </a:p>
          <a:p>
            <a:pPr lvl="1"/>
            <a:r>
              <a:rPr lang="en-US" dirty="0" smtClean="0"/>
              <a:t>Workflow described in Java</a:t>
            </a:r>
          </a:p>
          <a:p>
            <a:pPr lvl="1"/>
            <a:r>
              <a:rPr lang="en-US" dirty="0" smtClean="0"/>
              <a:t>Includes business logic (conditional, </a:t>
            </a:r>
            <a:br>
              <a:rPr lang="en-US" dirty="0" smtClean="0"/>
            </a:br>
            <a:r>
              <a:rPr lang="en-US" dirty="0" smtClean="0"/>
              <a:t>parallel execution, exceptions)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608" y="936000"/>
            <a:ext cx="4311527" cy="401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1164" y="4430697"/>
            <a:ext cx="3622835" cy="369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667" y="4430697"/>
            <a:ext cx="424593" cy="351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350" y="4430697"/>
            <a:ext cx="424593" cy="35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033" y="4430697"/>
            <a:ext cx="424593" cy="351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716" y="4430697"/>
            <a:ext cx="424593" cy="351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99" y="4430697"/>
            <a:ext cx="424593" cy="351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082" y="4430697"/>
            <a:ext cx="424593" cy="351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765" y="4430697"/>
            <a:ext cx="424593" cy="351848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4801165" y="36163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4871482" y="35774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/>
              <a:t>µ</a:t>
            </a:r>
            <a:endParaRPr lang="nl-NL" sz="1100" dirty="0"/>
          </a:p>
        </p:txBody>
      </p:sp>
      <p:sp>
        <p:nvSpPr>
          <p:cNvPr id="57" name="Rectangle 56"/>
          <p:cNvSpPr/>
          <p:nvPr/>
        </p:nvSpPr>
        <p:spPr>
          <a:xfrm>
            <a:off x="4680000" y="2469600"/>
            <a:ext cx="4218135" cy="8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tangle 57"/>
          <p:cNvSpPr/>
          <p:nvPr/>
        </p:nvSpPr>
        <p:spPr>
          <a:xfrm>
            <a:off x="4586608" y="1004962"/>
            <a:ext cx="4218135" cy="146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847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 animBg="1"/>
      <p:bldP spid="5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Managed </a:t>
            </a:r>
            <a:r>
              <a:rPr lang="en-US" sz="2800" dirty="0" err="1" smtClean="0"/>
              <a:t>Serverless</a:t>
            </a:r>
            <a:r>
              <a:rPr lang="en-US" sz="2800" dirty="0" smtClean="0"/>
              <a:t> Platform on Oracle Public Cloud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14"/>
          <a:stretch/>
        </p:blipFill>
        <p:spPr>
          <a:xfrm>
            <a:off x="719999" y="1080000"/>
            <a:ext cx="8202346" cy="34739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14765" y="15859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2985082" y="15470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/>
              <a:t>µ</a:t>
            </a:r>
            <a:endParaRPr lang="nl-NL" sz="1100" dirty="0"/>
          </a:p>
        </p:txBody>
      </p:sp>
      <p:grpSp>
        <p:nvGrpSpPr>
          <p:cNvPr id="9" name="Group 102"/>
          <p:cNvGrpSpPr>
            <a:grpSpLocks noChangeAspect="1"/>
          </p:cNvGrpSpPr>
          <p:nvPr/>
        </p:nvGrpSpPr>
        <p:grpSpPr bwMode="auto">
          <a:xfrm>
            <a:off x="2787408" y="1589932"/>
            <a:ext cx="108344" cy="221820"/>
            <a:chOff x="4686300" y="1439863"/>
            <a:chExt cx="1577975" cy="2936875"/>
          </a:xfrm>
        </p:grpSpPr>
        <p:sp>
          <p:nvSpPr>
            <p:cNvPr id="1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88905" y="12034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39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The application platform foundation</a:t>
            </a:r>
            <a:br>
              <a:rPr lang="en-US" sz="2800" dirty="0" smtClean="0"/>
            </a:br>
            <a:r>
              <a:rPr lang="en-US" sz="2800" dirty="0" smtClean="0"/>
              <a:t>of tomorrow – according to Oracle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03" y="1217084"/>
            <a:ext cx="8068397" cy="336183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62400" y="1069484"/>
            <a:ext cx="1935735" cy="3185716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901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err="1" smtClean="0"/>
              <a:t>What</a:t>
            </a:r>
            <a:r>
              <a:rPr lang="nl-NL" sz="2800" dirty="0" smtClean="0"/>
              <a:t> is IT </a:t>
            </a:r>
            <a:r>
              <a:rPr lang="nl-NL" sz="2800" dirty="0" err="1" smtClean="0"/>
              <a:t>all</a:t>
            </a:r>
            <a:r>
              <a:rPr lang="nl-NL" sz="2800" dirty="0" smtClean="0"/>
              <a:t> </a:t>
            </a:r>
            <a:r>
              <a:rPr lang="nl-NL" sz="2800" dirty="0" err="1" smtClean="0"/>
              <a:t>about</a:t>
            </a:r>
            <a:r>
              <a:rPr lang="nl-NL" sz="2800" dirty="0" smtClean="0"/>
              <a:t>?</a:t>
            </a:r>
            <a:endParaRPr lang="nl-NL" sz="2800" dirty="0"/>
          </a:p>
        </p:txBody>
      </p:sp>
      <p:sp>
        <p:nvSpPr>
          <p:cNvPr id="4" name="Oval 3"/>
          <p:cNvSpPr/>
          <p:nvPr/>
        </p:nvSpPr>
        <p:spPr>
          <a:xfrm>
            <a:off x="5430981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5684770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274497" y="1077972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 Runtime</a:t>
            </a:r>
            <a:endParaRPr lang="nl-NL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10476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8" name="Straight Connector 7"/>
          <p:cNvCxnSpPr>
            <a:stCxn id="4" idx="2"/>
            <a:endCxn id="4" idx="6"/>
          </p:cNvCxnSpPr>
          <p:nvPr/>
        </p:nvCxnSpPr>
        <p:spPr>
          <a:xfrm>
            <a:off x="5430981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84770" y="1613558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Operations</a:t>
            </a:r>
            <a:endParaRPr lang="nl-NL" dirty="0"/>
          </a:p>
        </p:txBody>
      </p:sp>
      <p:sp>
        <p:nvSpPr>
          <p:cNvPr id="9" name="Rectangular Callout 8"/>
          <p:cNvSpPr/>
          <p:nvPr/>
        </p:nvSpPr>
        <p:spPr>
          <a:xfrm>
            <a:off x="7536873" y="1915781"/>
            <a:ext cx="1530927" cy="772001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Monitoring &amp; Management</a:t>
            </a:r>
          </a:p>
        </p:txBody>
      </p:sp>
    </p:spTree>
    <p:extLst>
      <p:ext uri="{BB962C8B-B14F-4D97-AF65-F5344CB8AC3E}">
        <p14:creationId xmlns:p14="http://schemas.microsoft.com/office/powerpoint/2010/main" val="424493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err="1" smtClean="0"/>
              <a:t>One</a:t>
            </a:r>
            <a:r>
              <a:rPr lang="nl-NL" sz="2800" dirty="0" smtClean="0"/>
              <a:t> team has Agile </a:t>
            </a:r>
            <a:r>
              <a:rPr lang="nl-NL" sz="2800" dirty="0" err="1" smtClean="0"/>
              <a:t>responsibility</a:t>
            </a:r>
            <a:r>
              <a:rPr lang="nl-NL" sz="2800" dirty="0" smtClean="0"/>
              <a:t> </a:t>
            </a:r>
            <a:r>
              <a:rPr lang="nl-NL" sz="2800" dirty="0" err="1" smtClean="0"/>
              <a:t>through</a:t>
            </a:r>
            <a:r>
              <a:rPr lang="nl-NL" sz="2800" dirty="0" smtClean="0"/>
              <a:t> full </a:t>
            </a:r>
            <a:r>
              <a:rPr lang="nl-NL" sz="2800" dirty="0" err="1" smtClean="0"/>
              <a:t>lifecyle</a:t>
            </a:r>
            <a:endParaRPr lang="nl-NL" sz="2800" dirty="0"/>
          </a:p>
        </p:txBody>
      </p:sp>
      <p:sp>
        <p:nvSpPr>
          <p:cNvPr id="4" name="Oval 3"/>
          <p:cNvSpPr/>
          <p:nvPr/>
        </p:nvSpPr>
        <p:spPr>
          <a:xfrm>
            <a:off x="5430981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5684770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274497" y="1077972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 Runtime</a:t>
            </a:r>
            <a:endParaRPr lang="nl-NL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10476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8" name="Straight Connector 7"/>
          <p:cNvCxnSpPr>
            <a:stCxn id="4" idx="2"/>
            <a:endCxn id="4" idx="6"/>
          </p:cNvCxnSpPr>
          <p:nvPr/>
        </p:nvCxnSpPr>
        <p:spPr>
          <a:xfrm>
            <a:off x="5430981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684770" y="1613558"/>
            <a:ext cx="12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Operations</a:t>
            </a:r>
            <a:endParaRPr lang="nl-NL" dirty="0"/>
          </a:p>
        </p:txBody>
      </p:sp>
      <p:sp>
        <p:nvSpPr>
          <p:cNvPr id="9" name="Rectangular Callout 8"/>
          <p:cNvSpPr/>
          <p:nvPr/>
        </p:nvSpPr>
        <p:spPr>
          <a:xfrm>
            <a:off x="7536873" y="1915781"/>
            <a:ext cx="1530927" cy="772001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Monitoring &amp; Management</a:t>
            </a:r>
          </a:p>
        </p:txBody>
      </p:sp>
      <p:sp>
        <p:nvSpPr>
          <p:cNvPr id="10" name="Oval 9"/>
          <p:cNvSpPr/>
          <p:nvPr/>
        </p:nvSpPr>
        <p:spPr>
          <a:xfrm>
            <a:off x="2450069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2703858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293585" y="1077972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Preparation Runtime</a:t>
            </a:r>
            <a:endParaRPr lang="nl-NL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29564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14" name="Straight Connector 13"/>
          <p:cNvCxnSpPr>
            <a:stCxn id="10" idx="2"/>
            <a:endCxn id="10" idx="6"/>
          </p:cNvCxnSpPr>
          <p:nvPr/>
        </p:nvCxnSpPr>
        <p:spPr>
          <a:xfrm>
            <a:off x="2450069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03858" y="1613558"/>
            <a:ext cx="1451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Development</a:t>
            </a:r>
            <a:endParaRPr lang="nl-NL" dirty="0"/>
          </a:p>
        </p:txBody>
      </p:sp>
      <p:sp>
        <p:nvSpPr>
          <p:cNvPr id="16" name="Freeform 15"/>
          <p:cNvSpPr/>
          <p:nvPr/>
        </p:nvSpPr>
        <p:spPr>
          <a:xfrm>
            <a:off x="4294909" y="2520958"/>
            <a:ext cx="1124278" cy="496949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ular Callout 16"/>
          <p:cNvSpPr/>
          <p:nvPr/>
        </p:nvSpPr>
        <p:spPr>
          <a:xfrm>
            <a:off x="4471745" y="3100170"/>
            <a:ext cx="735781" cy="456962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356528" y="2520958"/>
            <a:ext cx="1530927" cy="772001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Agile </a:t>
            </a:r>
            <a:r>
              <a:rPr lang="en-US" dirty="0" smtClean="0"/>
              <a:t>Design, Build, Test</a:t>
            </a:r>
          </a:p>
        </p:txBody>
      </p:sp>
    </p:spTree>
    <p:extLst>
      <p:ext uri="{BB962C8B-B14F-4D97-AF65-F5344CB8AC3E}">
        <p14:creationId xmlns:p14="http://schemas.microsoft.com/office/powerpoint/2010/main" val="8990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err="1" smtClean="0"/>
              <a:t>One</a:t>
            </a:r>
            <a:r>
              <a:rPr lang="nl-NL" sz="2800" dirty="0" smtClean="0"/>
              <a:t> team has Agile </a:t>
            </a:r>
            <a:r>
              <a:rPr lang="nl-NL" sz="2800" dirty="0" err="1" smtClean="0"/>
              <a:t>responsibility</a:t>
            </a:r>
            <a:r>
              <a:rPr lang="nl-NL" sz="2800" dirty="0" smtClean="0"/>
              <a:t> </a:t>
            </a:r>
            <a:r>
              <a:rPr lang="nl-NL" sz="2800" dirty="0" err="1" smtClean="0"/>
              <a:t>through</a:t>
            </a:r>
            <a:r>
              <a:rPr lang="nl-NL" sz="2800" dirty="0" smtClean="0"/>
              <a:t> full </a:t>
            </a:r>
            <a:r>
              <a:rPr lang="nl-NL" sz="2800" dirty="0" err="1" smtClean="0"/>
              <a:t>lifecyle</a:t>
            </a:r>
            <a:endParaRPr lang="nl-NL" sz="2800" dirty="0"/>
          </a:p>
        </p:txBody>
      </p:sp>
      <p:sp>
        <p:nvSpPr>
          <p:cNvPr id="4" name="Oval 3"/>
          <p:cNvSpPr/>
          <p:nvPr/>
        </p:nvSpPr>
        <p:spPr>
          <a:xfrm>
            <a:off x="5430981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5684770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5274497" y="1077972"/>
            <a:ext cx="210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Production Runtime</a:t>
            </a:r>
            <a:endParaRPr lang="nl-NL" b="1" dirty="0"/>
          </a:p>
        </p:txBody>
      </p:sp>
      <p:sp>
        <p:nvSpPr>
          <p:cNvPr id="3" name="TextBox 2"/>
          <p:cNvSpPr txBox="1"/>
          <p:nvPr/>
        </p:nvSpPr>
        <p:spPr>
          <a:xfrm>
            <a:off x="5810476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8" name="Straight Connector 7"/>
          <p:cNvCxnSpPr>
            <a:stCxn id="4" idx="2"/>
            <a:endCxn id="4" idx="6"/>
          </p:cNvCxnSpPr>
          <p:nvPr/>
        </p:nvCxnSpPr>
        <p:spPr>
          <a:xfrm>
            <a:off x="5430981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ular Callout 8"/>
          <p:cNvSpPr/>
          <p:nvPr/>
        </p:nvSpPr>
        <p:spPr>
          <a:xfrm>
            <a:off x="7536873" y="1915781"/>
            <a:ext cx="1530927" cy="772001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Monitoring &amp; Management</a:t>
            </a:r>
          </a:p>
        </p:txBody>
      </p:sp>
      <p:sp>
        <p:nvSpPr>
          <p:cNvPr id="10" name="Oval 9"/>
          <p:cNvSpPr/>
          <p:nvPr/>
        </p:nvSpPr>
        <p:spPr>
          <a:xfrm>
            <a:off x="2450069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2703858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12" name="TextBox 11"/>
          <p:cNvSpPr txBox="1"/>
          <p:nvPr/>
        </p:nvSpPr>
        <p:spPr>
          <a:xfrm>
            <a:off x="2293585" y="1077972"/>
            <a:ext cx="2178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Preparation Runtime</a:t>
            </a:r>
            <a:endParaRPr lang="nl-NL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829564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14" name="Straight Connector 13"/>
          <p:cNvCxnSpPr>
            <a:stCxn id="10" idx="2"/>
            <a:endCxn id="10" idx="6"/>
          </p:cNvCxnSpPr>
          <p:nvPr/>
        </p:nvCxnSpPr>
        <p:spPr>
          <a:xfrm>
            <a:off x="2450069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39432" y="1555251"/>
            <a:ext cx="2468880" cy="369332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294909" y="2520958"/>
            <a:ext cx="1124278" cy="496949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ular Callout 16"/>
          <p:cNvSpPr/>
          <p:nvPr/>
        </p:nvSpPr>
        <p:spPr>
          <a:xfrm>
            <a:off x="4471745" y="3100170"/>
            <a:ext cx="735781" cy="456962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CD</a:t>
            </a:r>
          </a:p>
        </p:txBody>
      </p:sp>
      <p:sp>
        <p:nvSpPr>
          <p:cNvPr id="18" name="Rectangular Callout 17"/>
          <p:cNvSpPr/>
          <p:nvPr/>
        </p:nvSpPr>
        <p:spPr>
          <a:xfrm>
            <a:off x="356528" y="2520958"/>
            <a:ext cx="1530927" cy="772001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/>
              <a:t>Agile </a:t>
            </a:r>
            <a:r>
              <a:rPr lang="en-US" dirty="0" smtClean="0"/>
              <a:t>Design, Build, Test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205288" y="3900055"/>
            <a:ext cx="5303520" cy="64008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2865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err="1" smtClean="0"/>
              <a:t>One</a:t>
            </a:r>
            <a:r>
              <a:rPr lang="nl-NL" sz="2800" dirty="0" smtClean="0"/>
              <a:t> team has Agile </a:t>
            </a:r>
            <a:r>
              <a:rPr lang="nl-NL" sz="2800" dirty="0" err="1" smtClean="0"/>
              <a:t>responsibility</a:t>
            </a:r>
            <a:r>
              <a:rPr lang="nl-NL" sz="2800" dirty="0" smtClean="0"/>
              <a:t> </a:t>
            </a:r>
            <a:r>
              <a:rPr lang="nl-NL" sz="2800" dirty="0" err="1" smtClean="0"/>
              <a:t>through</a:t>
            </a:r>
            <a:r>
              <a:rPr lang="nl-NL" sz="2800" dirty="0" smtClean="0"/>
              <a:t> full </a:t>
            </a:r>
            <a:r>
              <a:rPr lang="nl-NL" sz="2800" dirty="0" err="1" smtClean="0"/>
              <a:t>lifecyle</a:t>
            </a:r>
            <a:endParaRPr lang="nl-NL" sz="2800" dirty="0"/>
          </a:p>
        </p:txBody>
      </p:sp>
      <p:sp>
        <p:nvSpPr>
          <p:cNvPr id="10" name="Oval 9"/>
          <p:cNvSpPr/>
          <p:nvPr/>
        </p:nvSpPr>
        <p:spPr>
          <a:xfrm>
            <a:off x="2450069" y="2001982"/>
            <a:ext cx="1752600" cy="1503218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xtBox 10"/>
          <p:cNvSpPr txBox="1"/>
          <p:nvPr/>
        </p:nvSpPr>
        <p:spPr>
          <a:xfrm>
            <a:off x="2703858" y="2168236"/>
            <a:ext cx="124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13" name="TextBox 12"/>
          <p:cNvSpPr txBox="1"/>
          <p:nvPr/>
        </p:nvSpPr>
        <p:spPr>
          <a:xfrm>
            <a:off x="2829564" y="2911825"/>
            <a:ext cx="993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Platform</a:t>
            </a:r>
            <a:endParaRPr lang="nl-NL" dirty="0"/>
          </a:p>
        </p:txBody>
      </p:sp>
      <p:cxnSp>
        <p:nvCxnSpPr>
          <p:cNvPr id="14" name="Straight Connector 13"/>
          <p:cNvCxnSpPr>
            <a:stCxn id="10" idx="2"/>
            <a:endCxn id="10" idx="6"/>
          </p:cNvCxnSpPr>
          <p:nvPr/>
        </p:nvCxnSpPr>
        <p:spPr>
          <a:xfrm>
            <a:off x="2450069" y="2753591"/>
            <a:ext cx="1752600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282876" y="1555251"/>
            <a:ext cx="2468880" cy="369332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4294909" y="2520958"/>
            <a:ext cx="1124278" cy="496949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TextBox 18"/>
          <p:cNvSpPr txBox="1"/>
          <p:nvPr/>
        </p:nvSpPr>
        <p:spPr>
          <a:xfrm>
            <a:off x="1948732" y="3900055"/>
            <a:ext cx="5303520" cy="64008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430981" y="2001982"/>
            <a:ext cx="1752600" cy="1503218"/>
            <a:chOff x="5430981" y="2001982"/>
            <a:chExt cx="1752600" cy="1503218"/>
          </a:xfrm>
        </p:grpSpPr>
        <p:sp>
          <p:nvSpPr>
            <p:cNvPr id="4" name="Oval 3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5684770" y="2168236"/>
              <a:ext cx="12450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Application</a:t>
              </a:r>
              <a:endParaRPr lang="nl-NL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5810476" y="2911825"/>
              <a:ext cx="9936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Platform</a:t>
              </a:r>
              <a:endParaRPr lang="nl-NL" dirty="0"/>
            </a:p>
          </p:txBody>
        </p:sp>
        <p:cxnSp>
          <p:nvCxnSpPr>
            <p:cNvPr id="8" name="Straight Connector 7"/>
            <p:cNvCxnSpPr>
              <a:stCxn id="4" idx="2"/>
              <a:endCxn id="4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479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err="1" smtClean="0"/>
              <a:t>DevOps</a:t>
            </a:r>
            <a:r>
              <a:rPr lang="nl-NL" sz="2800" dirty="0" smtClean="0"/>
              <a:t> team </a:t>
            </a:r>
            <a:r>
              <a:rPr lang="nl-NL" sz="2800" dirty="0" err="1" smtClean="0"/>
              <a:t>owns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/>
              <a:t> </a:t>
            </a:r>
            <a:r>
              <a:rPr lang="nl-NL" sz="2800" dirty="0" smtClean="0"/>
              <a:t>runs </a:t>
            </a:r>
            <a:br>
              <a:rPr lang="nl-NL" sz="2800" dirty="0" smtClean="0"/>
            </a:br>
            <a:r>
              <a:rPr lang="nl-NL" sz="2800" dirty="0" err="1" smtClean="0"/>
              <a:t>one</a:t>
            </a:r>
            <a:r>
              <a:rPr lang="nl-NL" sz="2800" dirty="0" smtClean="0"/>
              <a:t> (or more) </a:t>
            </a:r>
            <a:r>
              <a:rPr lang="nl-NL" sz="2800" i="1" dirty="0" err="1" smtClean="0"/>
              <a:t>products</a:t>
            </a:r>
            <a:endParaRPr lang="nl-NL" sz="28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695700" y="2001982"/>
            <a:ext cx="1752600" cy="1503218"/>
            <a:chOff x="5430981" y="2001982"/>
            <a:chExt cx="1752600" cy="1503218"/>
          </a:xfrm>
        </p:grpSpPr>
        <p:sp>
          <p:nvSpPr>
            <p:cNvPr id="5" name="Oval 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8" name="Straight Connector 7"/>
            <p:cNvCxnSpPr>
              <a:stCxn id="5" idx="2"/>
              <a:endCxn id="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850605" y="3331535"/>
            <a:ext cx="7924800" cy="88604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1901342" y="3816075"/>
            <a:ext cx="582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Generic Infrastructure Platform for running DevOps Products</a:t>
            </a:r>
            <a:endParaRPr lang="nl-NL" dirty="0"/>
          </a:p>
        </p:txBody>
      </p:sp>
      <p:sp>
        <p:nvSpPr>
          <p:cNvPr id="12" name="Rectangular Callout 11"/>
          <p:cNvSpPr/>
          <p:nvPr/>
        </p:nvSpPr>
        <p:spPr>
          <a:xfrm>
            <a:off x="395338" y="4371500"/>
            <a:ext cx="2021797" cy="632892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Floorspace</a:t>
            </a:r>
            <a:r>
              <a:rPr lang="en-US" sz="1400" dirty="0" smtClean="0"/>
              <a:t>, Power, Cooling, Storage, Compute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443331" y="4345677"/>
            <a:ext cx="2505740" cy="65871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Monitoring, Management, Cache, Authentication, RDBMS, Event Hub</a:t>
            </a:r>
          </a:p>
        </p:txBody>
      </p:sp>
    </p:spTree>
    <p:extLst>
      <p:ext uri="{BB962C8B-B14F-4D97-AF65-F5344CB8AC3E}">
        <p14:creationId xmlns:p14="http://schemas.microsoft.com/office/powerpoint/2010/main" val="221266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5574499" y="1994628"/>
            <a:ext cx="1752600" cy="1503218"/>
            <a:chOff x="5430981" y="2001982"/>
            <a:chExt cx="1752600" cy="1503218"/>
          </a:xfrm>
        </p:grpSpPr>
        <p:sp>
          <p:nvSpPr>
            <p:cNvPr id="15" name="Oval 1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18" name="Straight Connector 17"/>
            <p:cNvCxnSpPr>
              <a:stCxn id="15" idx="2"/>
              <a:endCxn id="1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7453298" y="1987274"/>
            <a:ext cx="1752600" cy="1503218"/>
            <a:chOff x="5430981" y="2001982"/>
            <a:chExt cx="1752600" cy="1503218"/>
          </a:xfrm>
        </p:grpSpPr>
        <p:sp>
          <p:nvSpPr>
            <p:cNvPr id="20" name="Oval 1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23" name="Straight Connector 22"/>
            <p:cNvCxnSpPr>
              <a:stCxn id="20" idx="2"/>
              <a:endCxn id="2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770826" y="2016532"/>
            <a:ext cx="1752600" cy="1503218"/>
            <a:chOff x="5430981" y="2001982"/>
            <a:chExt cx="1752600" cy="1503218"/>
          </a:xfrm>
        </p:grpSpPr>
        <p:sp>
          <p:nvSpPr>
            <p:cNvPr id="26" name="Oval 25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29" name="Straight Connector 28"/>
            <p:cNvCxnSpPr>
              <a:stCxn id="26" idx="2"/>
              <a:endCxn id="26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-107973" y="2039714"/>
            <a:ext cx="1752600" cy="1503218"/>
            <a:chOff x="5430981" y="2001982"/>
            <a:chExt cx="1752600" cy="1503218"/>
          </a:xfrm>
        </p:grpSpPr>
        <p:sp>
          <p:nvSpPr>
            <p:cNvPr id="32" name="Oval 31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35" name="Straight Connector 34"/>
            <p:cNvCxnSpPr>
              <a:stCxn id="32" idx="2"/>
              <a:endCxn id="32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dirty="0" smtClean="0"/>
              <a:t>Multiple </a:t>
            </a:r>
            <a:r>
              <a:rPr lang="nl-NL" sz="2800" dirty="0" err="1" smtClean="0"/>
              <a:t>products</a:t>
            </a:r>
            <a:r>
              <a:rPr lang="nl-NL" sz="2800" dirty="0" smtClean="0"/>
              <a:t> </a:t>
            </a:r>
            <a:r>
              <a:rPr lang="nl-NL" sz="2800" dirty="0" err="1" smtClean="0"/>
              <a:t>from</a:t>
            </a:r>
            <a:r>
              <a:rPr lang="nl-NL" sz="2800" dirty="0" smtClean="0"/>
              <a:t> multiple teams run on a shared </a:t>
            </a:r>
            <a:r>
              <a:rPr lang="nl-NL" sz="2800" dirty="0" err="1" smtClean="0"/>
              <a:t>generic</a:t>
            </a:r>
            <a:r>
              <a:rPr lang="nl-NL" sz="2800" dirty="0" smtClean="0"/>
              <a:t> </a:t>
            </a:r>
            <a:r>
              <a:rPr lang="nl-NL" sz="2800" dirty="0" err="1" smtClean="0"/>
              <a:t>infrastructure</a:t>
            </a:r>
            <a:endParaRPr lang="nl-NL" sz="2800" i="1" dirty="0"/>
          </a:p>
        </p:txBody>
      </p:sp>
      <p:grpSp>
        <p:nvGrpSpPr>
          <p:cNvPr id="4" name="Group 3"/>
          <p:cNvGrpSpPr/>
          <p:nvPr/>
        </p:nvGrpSpPr>
        <p:grpSpPr>
          <a:xfrm>
            <a:off x="3695700" y="2001982"/>
            <a:ext cx="1752600" cy="1503218"/>
            <a:chOff x="5430981" y="2001982"/>
            <a:chExt cx="1752600" cy="1503218"/>
          </a:xfrm>
        </p:grpSpPr>
        <p:sp>
          <p:nvSpPr>
            <p:cNvPr id="5" name="Oval 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8" name="Straight Connector 7"/>
            <p:cNvCxnSpPr>
              <a:stCxn id="5" idx="2"/>
              <a:endCxn id="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tangle 9"/>
          <p:cNvSpPr/>
          <p:nvPr/>
        </p:nvSpPr>
        <p:spPr>
          <a:xfrm>
            <a:off x="850605" y="3331535"/>
            <a:ext cx="7924800" cy="886046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1901342" y="3816075"/>
            <a:ext cx="5823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Generic Infrastructure Platform for running DevOps Products</a:t>
            </a:r>
            <a:endParaRPr lang="nl-NL" dirty="0"/>
          </a:p>
        </p:txBody>
      </p:sp>
      <p:sp>
        <p:nvSpPr>
          <p:cNvPr id="12" name="Rectangular Callout 11"/>
          <p:cNvSpPr/>
          <p:nvPr/>
        </p:nvSpPr>
        <p:spPr>
          <a:xfrm>
            <a:off x="395338" y="4371500"/>
            <a:ext cx="2021797" cy="632892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 smtClean="0"/>
              <a:t>Floorspace</a:t>
            </a:r>
            <a:r>
              <a:rPr lang="en-US" sz="1400" dirty="0" smtClean="0"/>
              <a:t>, Power, Cooling, Storage, Compute</a:t>
            </a:r>
          </a:p>
        </p:txBody>
      </p:sp>
      <p:sp>
        <p:nvSpPr>
          <p:cNvPr id="13" name="Rectangular Callout 12"/>
          <p:cNvSpPr/>
          <p:nvPr/>
        </p:nvSpPr>
        <p:spPr>
          <a:xfrm>
            <a:off x="6443331" y="4345677"/>
            <a:ext cx="2505740" cy="65871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Monitoring, Management, Cache, Authentication, RDBMS, Event Hub</a:t>
            </a:r>
          </a:p>
        </p:txBody>
      </p:sp>
    </p:spTree>
    <p:extLst>
      <p:ext uri="{BB962C8B-B14F-4D97-AF65-F5344CB8AC3E}">
        <p14:creationId xmlns:p14="http://schemas.microsoft.com/office/powerpoint/2010/main" val="867797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5915</TotalTime>
  <Words>923</Words>
  <Application>Microsoft Office PowerPoint</Application>
  <PresentationFormat>On-screen Show (16:9)</PresentationFormat>
  <Paragraphs>272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Office-thema</vt:lpstr>
      <vt:lpstr>Cloud &amp; Container Native &amp; The application server platform of the future &amp; Serverless FaaS</vt:lpstr>
      <vt:lpstr>What is IT all about?</vt:lpstr>
      <vt:lpstr>What is IT all about?</vt:lpstr>
      <vt:lpstr>What is IT all about?</vt:lpstr>
      <vt:lpstr>One team has Agile responsibility through full lifecyle</vt:lpstr>
      <vt:lpstr>One team has Agile responsibility through full lifecyle</vt:lpstr>
      <vt:lpstr>One team has Agile responsibility through full lifecyle</vt:lpstr>
      <vt:lpstr>DevOps team owns and runs  one (or more) products</vt:lpstr>
      <vt:lpstr>Multiple products from multiple teams run on a shared generic infrastructure</vt:lpstr>
      <vt:lpstr>App plus platform under DevOps == Microservice</vt:lpstr>
      <vt:lpstr>App plus platform under DevOps == Microservice</vt:lpstr>
      <vt:lpstr>Once upon a time –  a container based microservice</vt:lpstr>
      <vt:lpstr>Where is the container running?</vt:lpstr>
      <vt:lpstr>How did the container start running in the runtime? </vt:lpstr>
      <vt:lpstr>Wercker: Build, Test, Push and Deploy Pipelines for Containers</vt:lpstr>
      <vt:lpstr>Where is the container image stored after build – prior to deploy?</vt:lpstr>
      <vt:lpstr>New component in container native platform: Oracle Container Registry Cloud Service</vt:lpstr>
      <vt:lpstr>PowerPoint Presentation</vt:lpstr>
      <vt:lpstr>PowerPoint Presentation</vt:lpstr>
      <vt:lpstr>How is availability - scaling, patching, fail-over, load balancing – taken care of?</vt:lpstr>
      <vt:lpstr>Oracle Container Engine Cloud == Managed Kubernetes Service</vt:lpstr>
      <vt:lpstr>Container Registry, CI/CD Pipelines and Engine</vt:lpstr>
      <vt:lpstr>Container Native Microservices Runtime Platform</vt:lpstr>
      <vt:lpstr>Operations for container native runtime platform From ‘service mess’ to Service Mesh</vt:lpstr>
      <vt:lpstr>Oracle Container Native  Microservices Architecture</vt:lpstr>
      <vt:lpstr>Cloud Native &amp; Vendor Neutral</vt:lpstr>
      <vt:lpstr>“Carry water and  chop wood”  (that is how Oracle will approach  open source projects  and developer communities)</vt:lpstr>
      <vt:lpstr>Container Native at Oracle - Low PaaS</vt:lpstr>
      <vt:lpstr>Stack for Full Life Cycle of Containers (and Microservices) </vt:lpstr>
      <vt:lpstr>Serverless</vt:lpstr>
      <vt:lpstr>Open Source Serverless  Function Platform</vt:lpstr>
      <vt:lpstr>Managed Serverless Platform on Oracle Public Cloud</vt:lpstr>
      <vt:lpstr>The application platform foundation of tomorrow – according to Oracle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148</cp:revision>
  <dcterms:created xsi:type="dcterms:W3CDTF">2017-09-25T11:59:01Z</dcterms:created>
  <dcterms:modified xsi:type="dcterms:W3CDTF">2017-11-27T05:38:13Z</dcterms:modified>
</cp:coreProperties>
</file>